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07" r:id="rId3"/>
    <p:sldId id="371" r:id="rId4"/>
    <p:sldId id="378" r:id="rId5"/>
    <p:sldId id="306" r:id="rId6"/>
    <p:sldId id="323" r:id="rId7"/>
    <p:sldId id="399" r:id="rId8"/>
    <p:sldId id="402" r:id="rId9"/>
    <p:sldId id="404" r:id="rId10"/>
    <p:sldId id="410" r:id="rId11"/>
    <p:sldId id="396" r:id="rId12"/>
    <p:sldId id="380" r:id="rId13"/>
    <p:sldId id="381" r:id="rId14"/>
    <p:sldId id="383" r:id="rId15"/>
    <p:sldId id="384" r:id="rId16"/>
    <p:sldId id="389" r:id="rId17"/>
    <p:sldId id="386" r:id="rId18"/>
    <p:sldId id="387" r:id="rId19"/>
    <p:sldId id="405" r:id="rId20"/>
    <p:sldId id="372" r:id="rId21"/>
    <p:sldId id="388" r:id="rId22"/>
    <p:sldId id="363" r:id="rId23"/>
    <p:sldId id="364" r:id="rId24"/>
    <p:sldId id="365" r:id="rId25"/>
    <p:sldId id="385" r:id="rId26"/>
    <p:sldId id="390" r:id="rId27"/>
    <p:sldId id="406" r:id="rId28"/>
    <p:sldId id="321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1E"/>
    <a:srgbClr val="9192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7" autoAdjust="0"/>
    <p:restoredTop sz="84381" autoAdjust="0"/>
  </p:normalViewPr>
  <p:slideViewPr>
    <p:cSldViewPr>
      <p:cViewPr>
        <p:scale>
          <a:sx n="50" d="100"/>
          <a:sy n="50" d="100"/>
        </p:scale>
        <p:origin x="-974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6ADF8-0AB8-4C5A-802E-D391D29B061B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3FD08-7837-4AC3-BD6D-55667D6DA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13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EB98F589-2F59-4A68-9538-2011BD843DB7}" type="datetimeFigureOut">
              <a:rPr lang="en-US"/>
              <a:pPr/>
              <a:t>6/28/2011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08D349CF-220B-439B-8FAD-D78E4DC720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3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Environments</a:t>
            </a:r>
            <a:r>
              <a:rPr lang="en-US" baseline="0" dirty="0" smtClean="0"/>
              <a:t> will have a variety of VM sizes.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ED383-5DB3-4778-A225-A89B2A3340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VM is given memory, it doesn’t naturally give it back to the hypervisor</a:t>
            </a:r>
            <a:r>
              <a:rPr lang="en-US" baseline="0" dirty="0" smtClean="0"/>
              <a:t> when it doesn’t need it anymore.  </a:t>
            </a:r>
            <a:endParaRPr lang="en-US" dirty="0" smtClean="0"/>
          </a:p>
          <a:p>
            <a:r>
              <a:rPr lang="en-US" dirty="0" smtClean="0"/>
              <a:t>Host memory reclamation</a:t>
            </a:r>
            <a:r>
              <a:rPr lang="en-US" baseline="0" dirty="0" smtClean="0"/>
              <a:t> to give redirect memory pages as necessary</a:t>
            </a:r>
          </a:p>
          <a:p>
            <a:endParaRPr lang="en-US" baseline="0" dirty="0" smtClean="0"/>
          </a:p>
          <a:p>
            <a:r>
              <a:rPr lang="en-US" dirty="0" smtClean="0"/>
              <a:t>There’s several different ways now, but here’s a couple of primary</a:t>
            </a:r>
            <a:r>
              <a:rPr lang="en-US" baseline="0" dirty="0" smtClean="0"/>
              <a:t> methods that can impact performance.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One way can be normally and harmless, while the other is completely detrimental.</a:t>
            </a:r>
          </a:p>
          <a:p>
            <a:pPr lvl="1"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Steps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sets size for balloon driver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balloon driver requests memory from the guest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Watch for memory limits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Hypervisor swapping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No regard for what memory pages it takes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ED383-5DB3-4778-A225-A89B2A3340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How many of you manage your own storage?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How many of you have a separate person or team that manages the storage for the virtualization environment?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ESX Top Metrics for Latency and IOPS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DAVG = Command Latency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KAVG = Queue Latency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GAVG = combination of both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10 ms for sustained periods of time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All arrays perform differently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Different applications are more </a:t>
            </a:r>
            <a:r>
              <a:rPr lang="en-US" baseline="0" dirty="0" err="1" smtClean="0"/>
              <a:t>senstive</a:t>
            </a:r>
            <a:r>
              <a:rPr lang="en-US" baseline="0" dirty="0" smtClean="0"/>
              <a:t> to latency than others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What works best for you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What is bad?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ED383-5DB3-4778-A225-A89B2A3340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“The Top</a:t>
            </a:r>
            <a:r>
              <a:rPr lang="en-US" baseline="0" dirty="0" smtClean="0"/>
              <a:t> 19 vCenter Metrics” sounded kind of funny and made our marketing people cringe.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ED383-5DB3-4778-A225-A89B2A3340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49CF-220B-439B-8FAD-D78E4DC720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92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29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828800"/>
            <a:ext cx="91440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vkernel-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429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8058-9E49-4085-BB43-8CC1E78FB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vkernel-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477000"/>
            <a:ext cx="1371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010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449763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 marL="457200" indent="-228600">
              <a:buClr>
                <a:srgbClr val="F292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F2921E"/>
              </a:buCl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VKernel Confidential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1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7E4E2-248A-42C1-A3B1-FD032D3EF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VKernel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E9CD7-FCD4-4B00-9DB8-5A7D2B5C2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2921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2921E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networkworld.com/supp/2007/companies-to-watch.html?nwwpkg=towatch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3810000"/>
            <a:ext cx="9144000" cy="167640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Capacity Management for VMs</a:t>
            </a:r>
            <a:br>
              <a:rPr lang="en-US" sz="4000" b="1" dirty="0" smtClean="0"/>
            </a:br>
            <a:r>
              <a:rPr lang="en-US" sz="2000" b="1" dirty="0" smtClean="0"/>
              <a:t>Right Amount, Usage, Platform</a:t>
            </a:r>
            <a:br>
              <a:rPr lang="en-US" sz="20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i="1" dirty="0" smtClean="0"/>
              <a:t>Presented by: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Bryan Semple, Chief Marketing Officer, VKernel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236" r="24350"/>
          <a:stretch>
            <a:fillRect/>
          </a:stretch>
        </p:blipFill>
        <p:spPr bwMode="auto">
          <a:xfrm>
            <a:off x="-1" y="990600"/>
            <a:ext cx="90407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7847388">
            <a:off x="2993108" y="1661845"/>
            <a:ext cx="457200" cy="188472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717117">
            <a:off x="2873681" y="2951156"/>
            <a:ext cx="457200" cy="184471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3757392">
            <a:off x="6508626" y="1566136"/>
            <a:ext cx="457200" cy="206888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733873">
            <a:off x="6490208" y="2832086"/>
            <a:ext cx="457200" cy="188472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Monitoring the 20 Metrics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143000"/>
            <a:ext cx="3200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CPU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200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Memory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3048000"/>
            <a:ext cx="3200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Disk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3962400"/>
            <a:ext cx="3200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Network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cpu.extra.summation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cpu.ready.summation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cpu.usagemhz.average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6764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mem.active.average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mem.consumed.average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mem.overhead.average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mem.swapin.average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mem.swapout.average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mem.swapped.average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mem.vmmemctl.average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4495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net.received.average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net.transmitted.average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net.usage.average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5814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disk.read.average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disk.write.average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disk.queueLatency.average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disk.totalLatency.average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disk.commandsAborted.summation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disk.busResets.summation</a:t>
            </a:r>
            <a:endParaRPr lang="en-US" sz="2000" dirty="0"/>
          </a:p>
        </p:txBody>
      </p:sp>
      <p:pic>
        <p:nvPicPr>
          <p:cNvPr id="14" name="Picture 2" descr="VKernel Virtualization Manag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943600"/>
            <a:ext cx="230505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Solution – Analyze Key Performance Metrics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4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59077"/>
          <a:stretch>
            <a:fillRect/>
          </a:stretch>
        </p:blipFill>
        <p:spPr bwMode="auto">
          <a:xfrm>
            <a:off x="228600" y="41910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More Likely Impact – Too Much Capacity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391400" cy="53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4572000"/>
            <a:ext cx="517641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Lack of analytics for planning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Concern over performance drives over capacity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CPU is Over Allocated, Memory is Not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0430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38600" y="1524000"/>
            <a:ext cx="37328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0.7 Average Over Commit Memory</a:t>
            </a:r>
          </a:p>
          <a:p>
            <a:r>
              <a:rPr lang="en-US" dirty="0" smtClean="0"/>
              <a:t>2.2 Average Over Commit 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Low Density 50% Cost Premium – CFO Response?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447800"/>
          <a:ext cx="7010400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492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Density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 smtClean="0"/>
                        <a:t>VMs/Host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 smtClean="0"/>
                        <a:t>Hosts</a:t>
                      </a:r>
                      <a:r>
                        <a:rPr lang="en-US" baseline="0" dirty="0" smtClean="0"/>
                        <a:t> Req (100vms)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 smtClean="0"/>
                        <a:t>Server Capex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20,000</a:t>
                      </a:r>
                      <a:endParaRPr lang="en-US" dirty="0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 smtClean="0"/>
                        <a:t>Three Year Opex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15,000</a:t>
                      </a:r>
                      <a:endParaRPr lang="en-US" dirty="0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 smtClean="0"/>
                        <a:t>Capex and Opex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35,000</a:t>
                      </a:r>
                      <a:endParaRPr lang="en-US" dirty="0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$350,000</a:t>
                      </a:r>
                      <a:endParaRPr lang="en-US" dirty="0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 smtClean="0"/>
                        <a:t>Three</a:t>
                      </a:r>
                      <a:r>
                        <a:rPr lang="en-US" baseline="0" dirty="0" smtClean="0"/>
                        <a:t> Year VM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$1,750/VM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$3,500/VM</a:t>
                      </a:r>
                      <a:endParaRPr lang="en-US" dirty="0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 smtClean="0"/>
                        <a:t>Cost Advantage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Hardware Gains Have Really Driven Consolidation Advances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191000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Average: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VMs/</a:t>
            </a:r>
            <a:r>
              <a:rPr lang="en-US" dirty="0" err="1" smtClean="0">
                <a:latin typeface="Calibri" pitchFamily="34" charset="0"/>
              </a:rPr>
              <a:t>vCPU</a:t>
            </a:r>
            <a:r>
              <a:rPr lang="en-US" dirty="0" smtClean="0">
                <a:latin typeface="Calibri" pitchFamily="34" charset="0"/>
              </a:rPr>
              <a:t> is .9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CPU/core is 2.2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Current sharing is only about 2 VMs/core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More cores/host to drive compression vs. proactively driving out costs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Virtualization provides mainframe like efficiency yet we are stuck in physical world capacity planning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Problem will only get worse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5" name="Picture 2" descr="http://www.3dnews.ru/_imgdata/img/2006/06/26/208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78516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Solution – Best Placement and Optimize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71578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22" y="4038600"/>
            <a:ext cx="878557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Incorrect Capacity Decisions Can Have Dramatic Impact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Wrong amount – too much/too little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Performance impact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Cost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Wrong usage – sprawl, waste, powered off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Cost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Wrong platform – scale up or scale out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Cost impact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Availability impact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Capacity Gets Deployed for Non-Productive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Always storage, but also CPU memory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Reserved for VMs or remnants that are no longer doing useful 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Perception that VMs are free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Self-service portals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Test and dev environments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VM abandonment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Poor operational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TB NAS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4572000" cy="44497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Fill out form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Check your email tonight/tomorrow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Also links to white papers and other useful information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Eliminating Waste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114800" cy="44497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Waste finding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Abandoned images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Unused templates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Unused snapshots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Powered off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ZombieVMs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Chargeback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Show back for budgeting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35257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451961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Incorrect Capacity Decisions Can Have Dramatic Impact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Wrong amount – too much/too little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Performance impact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Cost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Wrong usage – sprawl, waste, powered off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Cost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Wrong platform – scale up or scale out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Cost impact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Availability impact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Scale up or Scale Out?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1,000 VMs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Average peak CPU cycles required 1.2 GHz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Average peak memory required 1 GB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Assume cluster size of 5 with 25% failover reserve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Pay premium for high density memory, fastest CPUs, densest cores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Scale up and scale out concerns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What server  has the lowest cost for this data center?</a:t>
            </a:r>
          </a:p>
          <a:p>
            <a:pPr lvl="1"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3810000"/>
          <a:ext cx="8762999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2"/>
                <a:gridCol w="609600"/>
                <a:gridCol w="936169"/>
                <a:gridCol w="1251857"/>
                <a:gridCol w="1240972"/>
                <a:gridCol w="1262742"/>
                <a:gridCol w="1251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Sockets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  (GHz)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Memory (GB)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</a:t>
                      </a:r>
                      <a:r>
                        <a:rPr lang="en-US" sz="1200" baseline="0" dirty="0" smtClean="0"/>
                        <a:t> (includes ESX)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R610 – </a:t>
                      </a:r>
                      <a:r>
                        <a:rPr lang="en-US" baseline="0" dirty="0" smtClean="0"/>
                        <a:t>2x4 - 96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$20,415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R610 – 2x4 - 192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$31,597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R610 – 2x4 (3.4) - 96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3.46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$27,784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R900 – 4x4 - 128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$50,199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R900 – 4x6 - 256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$75,390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1,000 VMs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Average peak CPU cycles required 1.2 GHz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Average peak memory required 1 GB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Assume cluster size of 5 with 25% failover reserve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What server  has the lowest cost for this data center?</a:t>
            </a:r>
          </a:p>
          <a:p>
            <a:pPr lvl="1"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3810000"/>
          <a:ext cx="8762999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2"/>
                <a:gridCol w="609600"/>
                <a:gridCol w="936169"/>
                <a:gridCol w="1251857"/>
                <a:gridCol w="1240972"/>
                <a:gridCol w="1262742"/>
                <a:gridCol w="1251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Sockets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  (GHz)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Memory (GB)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</a:t>
                      </a:r>
                      <a:r>
                        <a:rPr lang="en-US" sz="1200" baseline="0" dirty="0" smtClean="0"/>
                        <a:t> (includes ESX)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R610 – </a:t>
                      </a:r>
                      <a:r>
                        <a:rPr lang="en-US" baseline="0" dirty="0" smtClean="0"/>
                        <a:t>2x4 – 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$20,415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R610 – 2x4 – 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$31,597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R610 – 2x4 (3.4) – 96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1U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3.46 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 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$27,784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R900 – 4x4 - 128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$50,199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R900 – 4x6 - 256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$75,390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22" y="2133600"/>
            <a:ext cx="861977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Cheap and Fast Wins the Day – Using Allocation as  a Capacity Measure is Flawed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09800" y="1371600"/>
            <a:ext cx="495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Peak Memory (GB)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0" y="1981200"/>
            <a:ext cx="685800" cy="365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Average Peak CPU (GHz)</a:t>
            </a:r>
          </a:p>
        </p:txBody>
      </p:sp>
      <p:sp>
        <p:nvSpPr>
          <p:cNvPr id="10" name="Oval 9"/>
          <p:cNvSpPr/>
          <p:nvPr/>
        </p:nvSpPr>
        <p:spPr>
          <a:xfrm>
            <a:off x="2438400" y="4495800"/>
            <a:ext cx="1600200" cy="609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Solution – Understand Global Load, Purchase Cheapest Platform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610600" cy="25447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Determine peak utilization for memory and CPU for each VM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Worse case scenario if all VMs hit peak at same time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Max memory and CPU capacity required across data center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Find least expensive servers to meet CPU and memory requirements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10317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Keys to Capacity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Right amount of capacity to meet performance requirements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Contain sprawl and non-productive VMs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Deploy optimal scale up/scale out platforms based on demand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Scope of Capacity Management Challenges Still Increasing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124200"/>
            <a:ext cx="8763000" cy="35353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current problems are complex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Application criticality </a:t>
            </a:r>
            <a:r>
              <a:rPr lang="en-US" sz="2400" dirty="0" smtClean="0"/>
              <a:t>- performance at a premium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Dynamic VMs </a:t>
            </a:r>
            <a:r>
              <a:rPr lang="en-US" sz="2400" dirty="0" smtClean="0"/>
              <a:t>– </a:t>
            </a:r>
            <a:r>
              <a:rPr lang="en-US" sz="2400" dirty="0" err="1" smtClean="0"/>
              <a:t>vmotion</a:t>
            </a:r>
            <a:r>
              <a:rPr lang="en-US" sz="2400" dirty="0" smtClean="0"/>
              <a:t>, clusters, production/DR, cloud/private,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Virtual machines drive </a:t>
            </a:r>
            <a:r>
              <a:rPr lang="en-US" sz="2400" b="1" dirty="0" smtClean="0"/>
              <a:t>business agility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Simple </a:t>
            </a:r>
            <a:r>
              <a:rPr lang="en-US" sz="2400" b="1" dirty="0" smtClean="0"/>
              <a:t>cost reductions </a:t>
            </a:r>
            <a:r>
              <a:rPr lang="en-US" sz="2400" dirty="0" smtClean="0"/>
              <a:t>are gone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Moore’s Law </a:t>
            </a:r>
            <a:r>
              <a:rPr lang="en-US" sz="2400" dirty="0" smtClean="0"/>
              <a:t>– scale up/out, cluster size, fault tolerance, refresh cycles, non-linear </a:t>
            </a:r>
            <a:r>
              <a:rPr lang="en-US" sz="2400" dirty="0" err="1" smtClean="0"/>
              <a:t>Vmmarks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052" name="Picture 4" descr="http://www.thommitchell.com/wp-content/uploads/2009/11/hockey-st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906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800600" cy="5562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dirty="0" smtClean="0"/>
              <a:t>Some possible next steps: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Download VKernel vOperations Suite (</a:t>
            </a:r>
            <a:r>
              <a:rPr lang="en-US" dirty="0" err="1" smtClean="0"/>
              <a:t>vOPS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Will email 20 Metrics White Paper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Video of presentation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2 TB NAS drive drawing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 descr="Virtualization Management_GOL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3153829" cy="1971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1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VKernel Confidential 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#1 Provider of Capacity Management Solutions for Virtualized Environments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3429000"/>
          </a:xfrm>
        </p:spPr>
        <p:txBody>
          <a:bodyPr/>
          <a:lstStyle/>
          <a:p>
            <a:pPr eaLnBrk="1" hangingPunct="1">
              <a:buClr>
                <a:srgbClr val="F2921E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Founded April, 2007</a:t>
            </a:r>
          </a:p>
          <a:p>
            <a:pPr eaLnBrk="1" hangingPunct="1">
              <a:buClr>
                <a:srgbClr val="F2921E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Management team w/ track record of success</a:t>
            </a:r>
          </a:p>
          <a:p>
            <a:pPr eaLnBrk="1" hangingPunct="1">
              <a:buClr>
                <a:srgbClr val="F2921E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Profitable and growing</a:t>
            </a:r>
          </a:p>
          <a:p>
            <a:pPr eaLnBrk="1" hangingPunct="1">
              <a:buClr>
                <a:srgbClr val="F2921E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Shipped 1</a:t>
            </a:r>
            <a:r>
              <a:rPr lang="en-US" sz="2000" baseline="30000" dirty="0" smtClean="0">
                <a:latin typeface="Calibri" pitchFamily="34" charset="0"/>
              </a:rPr>
              <a:t>st</a:t>
            </a:r>
            <a:r>
              <a:rPr lang="en-US" sz="2000" dirty="0" smtClean="0">
                <a:latin typeface="Calibri" pitchFamily="34" charset="0"/>
              </a:rPr>
              <a:t> product in April 2008</a:t>
            </a:r>
          </a:p>
          <a:p>
            <a:pPr eaLnBrk="1" hangingPunct="1">
              <a:buClr>
                <a:srgbClr val="F2921E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50,000+ users, 700+ customers, worldwide footprint</a:t>
            </a:r>
          </a:p>
          <a:p>
            <a:pPr eaLnBrk="1" hangingPunct="1">
              <a:buClr>
                <a:srgbClr val="F2921E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Nearly 3x yr/yr revenue growth</a:t>
            </a:r>
          </a:p>
          <a:p>
            <a:pPr eaLnBrk="1" hangingPunct="1">
              <a:buClr>
                <a:srgbClr val="F2921E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55 employees </a:t>
            </a:r>
          </a:p>
          <a:p>
            <a:pPr eaLnBrk="1" hangingPunct="1">
              <a:buClr>
                <a:srgbClr val="F2921E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Recognized and established industry leader</a:t>
            </a:r>
          </a:p>
        </p:txBody>
      </p:sp>
      <p:pic>
        <p:nvPicPr>
          <p:cNvPr id="512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2578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4" descr="Gartner-CoolVendo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81600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33563" y="5181600"/>
            <a:ext cx="1179512" cy="904875"/>
            <a:chOff x="3290132" y="4648200"/>
            <a:chExt cx="1178645" cy="905600"/>
          </a:xfrm>
        </p:grpSpPr>
        <p:pic>
          <p:nvPicPr>
            <p:cNvPr id="5131" name="Picture 28" descr="image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4700" y="4648200"/>
              <a:ext cx="1131094" cy="588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290132" y="5258288"/>
              <a:ext cx="1178645" cy="2955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10 virtualization</a:t>
              </a:r>
            </a:p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vendors to watch</a:t>
              </a:r>
            </a:p>
          </p:txBody>
        </p:sp>
      </p:grpSp>
      <p:pic>
        <p:nvPicPr>
          <p:cNvPr id="5128" name="Picture 17" descr="Companies to watc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5334000"/>
            <a:ext cx="7969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2" descr="CRN Emerging Tech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486400"/>
            <a:ext cx="12922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6" descr="nww best of new data center 10-20-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5334000"/>
            <a:ext cx="1006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Bryan Semple\AppData\Local\Microsoft\Windows\Temporary Internet Files\Content.Outlook\VWMOL9PH\Virtualization Management_GOLD (3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447800"/>
            <a:ext cx="329334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Incorrect Capacity Decisions Can Have Dramatic Impact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Wrong amount – too much/too little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Performance impact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Cost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Wrong usage – sprawl, waste, powered off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Cost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Wrong platform – scale up or scale out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Cost impact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Availability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Goal – Just the right amount of capacity, with minimal waste, deployed using the most cost efficient platform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Maximum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Lowest possible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VKernel Confidential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Matching Capacity to Performance Used to Be Easy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5626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Application &amp; resources used to be one-to-one</a:t>
            </a:r>
          </a:p>
          <a:p>
            <a:pPr lvl="2"/>
            <a:r>
              <a:rPr lang="en-US" sz="2800" dirty="0" smtClean="0"/>
              <a:t>Dedicated CPU &amp; memory</a:t>
            </a:r>
          </a:p>
          <a:p>
            <a:pPr lvl="2"/>
            <a:r>
              <a:rPr lang="en-US" sz="2800" dirty="0" smtClean="0"/>
              <a:t>Local storage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Problems are localized</a:t>
            </a:r>
          </a:p>
          <a:p>
            <a:pPr lvl="1"/>
            <a:r>
              <a:rPr lang="en-US" sz="2800" dirty="0"/>
              <a:t>Numbers, not complexity</a:t>
            </a:r>
          </a:p>
          <a:p>
            <a:pPr lvl="1">
              <a:buNone/>
            </a:pPr>
            <a:endParaRPr lang="en-US" sz="2800" b="1" dirty="0" smtClean="0"/>
          </a:p>
          <a:p>
            <a:pPr lvl="1"/>
            <a:endParaRPr lang="en-US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688" t="34375" r="53125" b="30208"/>
          <a:stretch>
            <a:fillRect/>
          </a:stretch>
        </p:blipFill>
        <p:spPr bwMode="auto">
          <a:xfrm>
            <a:off x="6324600" y="1676400"/>
            <a:ext cx="1752600" cy="270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49627" y="4419600"/>
            <a:ext cx="6051173" cy="623454"/>
            <a:chOff x="762000" y="4634758"/>
            <a:chExt cx="7261407" cy="12603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4796115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1568823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762000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2375646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3182469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3989292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5602938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6409761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7216584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349627" y="5105400"/>
            <a:ext cx="6051173" cy="623454"/>
            <a:chOff x="762000" y="4634758"/>
            <a:chExt cx="7261407" cy="126035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4796115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1568823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762000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2375646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3182469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3989292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5602938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6409761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7216584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349627" y="5791200"/>
            <a:ext cx="6051173" cy="623454"/>
            <a:chOff x="762000" y="4634758"/>
            <a:chExt cx="7261407" cy="126035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4796115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1568823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762000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2375646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3182469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3989292" y="4648200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5602938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6409761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688" t="34375" r="53125" b="30208"/>
            <a:stretch>
              <a:fillRect/>
            </a:stretch>
          </p:blipFill>
          <p:spPr bwMode="auto">
            <a:xfrm>
              <a:off x="7216584" y="4634758"/>
              <a:ext cx="806823" cy="124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Virtualized Data Center Enables Resource Contention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5626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Shared resources</a:t>
            </a:r>
          </a:p>
          <a:p>
            <a:pPr lvl="2"/>
            <a:r>
              <a:rPr lang="en-US" sz="2800" dirty="0" smtClean="0"/>
              <a:t>CPU</a:t>
            </a:r>
          </a:p>
          <a:p>
            <a:pPr lvl="2"/>
            <a:r>
              <a:rPr lang="en-US" sz="2800" dirty="0" smtClean="0"/>
              <a:t>Memory</a:t>
            </a:r>
          </a:p>
          <a:p>
            <a:pPr lvl="2"/>
            <a:r>
              <a:rPr lang="en-US" sz="2800" dirty="0" smtClean="0"/>
              <a:t>Storage</a:t>
            </a:r>
          </a:p>
          <a:p>
            <a:pPr lvl="2"/>
            <a:r>
              <a:rPr lang="en-US" sz="2800" dirty="0" smtClean="0"/>
              <a:t>Network</a:t>
            </a:r>
          </a:p>
          <a:p>
            <a:pPr lvl="1"/>
            <a:r>
              <a:rPr lang="en-US" sz="3000" dirty="0" smtClean="0"/>
              <a:t>Dynamic</a:t>
            </a:r>
          </a:p>
          <a:p>
            <a:pPr lvl="2"/>
            <a:r>
              <a:rPr lang="en-US" sz="2800" dirty="0" err="1" smtClean="0"/>
              <a:t>vMotion</a:t>
            </a:r>
            <a:endParaRPr lang="en-US" sz="2800" dirty="0" smtClean="0"/>
          </a:p>
          <a:p>
            <a:pPr lvl="2"/>
            <a:r>
              <a:rPr lang="en-US" sz="2800" dirty="0" err="1" smtClean="0"/>
              <a:t>vMotion</a:t>
            </a:r>
            <a:r>
              <a:rPr lang="en-US" sz="2800" dirty="0" smtClean="0"/>
              <a:t> for storage</a:t>
            </a:r>
          </a:p>
          <a:p>
            <a:pPr lvl="2"/>
            <a:r>
              <a:rPr lang="en-US" sz="2800" dirty="0" smtClean="0"/>
              <a:t>DRS</a:t>
            </a:r>
          </a:p>
          <a:p>
            <a:pPr lvl="2"/>
            <a:r>
              <a:rPr lang="en-US" sz="2800" dirty="0" smtClean="0"/>
              <a:t>Self service portals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b="1" dirty="0" smtClean="0"/>
          </a:p>
          <a:p>
            <a:pPr lvl="1"/>
            <a:endParaRPr lang="en-US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41243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3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Some CPU Basics</a:t>
            </a:r>
            <a:endParaRPr lang="en-US" sz="3200" dirty="0"/>
          </a:p>
        </p:txBody>
      </p:sp>
      <p:sp>
        <p:nvSpPr>
          <p:cNvPr id="25604" name="AutoShape 4" descr="data:image/jpg;base64,/9j/4AAQSkZJRgABAQAAAQABAAD/2wCEAAkGBggGEQ8IBxQWFAkVFSIUDQwVFSMdHRkgGB8oHh0dHhoXIjIqIyUvGhwXJDssKic1OCwwKB49QTEqNSYrLykBCQoKDQsOGg8PGjUkHSEpKSwpKTUsKS4pLiwsKSksKSksNS0pNSk1KSwpKSwsNSo0LDQpKyopKSkwKS0pKSwpLv/AABEIAD4ARQMBIgACEQEDEQH/xAAbAAACAgMBAAAAAAAAAAAAAAAABgUHAgMEAf/EADMQAAECBAQFAgUCBwAAAAAAAAECAwAEBREGEiExE0FRYXEUUiIjMkKhgZIHFSQlU3Kx/8QAGAEBAQEBAQAAAAAAAAAAAAAAAAEDAgT/xAAbEQEBAAIDAQAAAAAAAAAAAAAAAQIRAzFBIf/aAAwDAQACEQMRAD8AvGCCPCQNTtAewREVLFlGpOk28gL/AMYOZX7U6xDu40n5/SjSxCOUxMHInyEj4j+I6mNob4Ir15yuE+uZmeJPN7sJbHDA5go+o+b3ieoGNZSqkSs4ODP8mlHRfdCtiPzFuFgZIIII4BBBBAKH8RMS1PDjTblMSLKJC3iLhPQQoyT7mJUcefmnnPewDkCT0snlFiYlkJidRZoo4IB4qHBdNvdYbkWOkVHWKO5hh31NKWXGAMywBcoB2zW01Ow8Rtx2depTbT6YxLX/AJY02FAXWskC3crVHUpsTOikrXNg2UwHcpA6ptoo3/EQVCxMw+FJcF2lpyvNg6+UnqDHa/OyLaA1KZlPZs3HUnKQByFo6suxIO5G1BvifOQbNzYGv+qwn6rbXGojTW2adUlLBQC2Te40F/cn2m/TeIpc6pwlaj8R3MCH1OEJRqo7AQ0JGn4jrGHbIUTNSA+0n5qR2P3Q40XFNLrw/o1ji/cyrRQ/QwhzaTJpS44dTuOloVKnPuz7yGpBJ9ReyCkfFrzJELhMhf0ERmHW59mWZbqhzTYTZauvnvaCPOqSICtDtzEL9UobzYDNIS2hg34un0k/eBzNr2BhhggKSrWFxLrVNYYzOISnO+1e4A5a+4m5tyjjkqp6q6NQ8NFtncW7RclSpC3EZaWUtOZsxOXQk6XI6jcd4QcU4Ik5lxErSMyawLfMufj5qWr/AJ5Ma48nlTSCZeLyg2NybRJrnWKT8tqy5rZRBOnkcteULS5h6SX6KuJLM1uh8bK6HTvzjxCpmpLVI0T5j9sz81fRIvYkX87xtddo2z09NT6/SSl3JsglQHIAXJPgQ3YawsqlFTDB/vC27uhe2irgg/sUO4VHfhbBDNLKpNxCkzXDuqeB3Vc6pPdJ1HmHmTk0SiG2t1ISEhZ3sO8YZ57+RW5vNYcT67fF5gjKCM1EEEEARqel0PXuLLKSnONxfvG2CAUKrg1l5hwTyPVPFQJ0AVlSLAJ6aRnh/A8hJyiZYpKHlC61g2UL8r+NIbIIbGDTYaSlsbAWH6RnBBAEEE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g;base64,/9j/4AAQSkZJRgABAQAAAQABAAD/2wCEAAkGBggGEQ8IBxQWFAkVFSIUDQwVFSMdHRkgGB8oHh0dHhoXIjIqIyUvGhwXJDssKic1OCwwKB49QTEqNSYrLykBCQoKDQsOGg8PGjUkHSEpKSwpKTUsKS4pLiwsKSksKSksNS0pNSk1KSwpKSwsNSo0LDQpKyopKSkwKS0pKSwpLv/AABEIAD4ARQMBIgACEQEDEQH/xAAbAAACAgMBAAAAAAAAAAAAAAAABgUHAgMEAf/EADMQAAECBAQFAgUCBwAAAAAAAAECAwAEBREGEiExE0FRYXEUUiIjMkKhgZIHFSQlU3Kx/8QAGAEBAQEBAQAAAAAAAAAAAAAAAAEDAgT/xAAbEQEBAAIDAQAAAAAAAAAAAAAAAQIRAzFBIf/aAAwDAQACEQMRAD8AvGCCPCQNTtAewREVLFlGpOk28gL/AMYOZX7U6xDu40n5/SjSxCOUxMHInyEj4j+I6mNob4Ir15yuE+uZmeJPN7sJbHDA5go+o+b3ieoGNZSqkSs4ODP8mlHRfdCtiPzFuFgZIIII4BBBBAKH8RMS1PDjTblMSLKJC3iLhPQQoyT7mJUcefmnnPewDkCT0snlFiYlkJidRZoo4IB4qHBdNvdYbkWOkVHWKO5hh31NKWXGAMywBcoB2zW01Ow8Rtx2depTbT6YxLX/AJY02FAXWskC3crVHUpsTOikrXNg2UwHcpA6ptoo3/EQVCxMw+FJcF2lpyvNg6+UnqDHa/OyLaA1KZlPZs3HUnKQByFo6suxIO5G1BvifOQbNzYGv+qwn6rbXGojTW2adUlLBQC2Te40F/cn2m/TeIpc6pwlaj8R3MCH1OEJRqo7AQ0JGn4jrGHbIUTNSA+0n5qR2P3Q40XFNLrw/o1ji/cyrRQ/QwhzaTJpS44dTuOloVKnPuz7yGpBJ9ReyCkfFrzJELhMhf0ERmHW59mWZbqhzTYTZauvnvaCPOqSICtDtzEL9UobzYDNIS2hg34un0k/eBzNr2BhhggKSrWFxLrVNYYzOISnO+1e4A5a+4m5tyjjkqp6q6NQ8NFtncW7RclSpC3EZaWUtOZsxOXQk6XI6jcd4QcU4Ik5lxErSMyawLfMufj5qWr/AJ5Ma48nlTSCZeLyg2NybRJrnWKT8tqy5rZRBOnkcteULS5h6SX6KuJLM1uh8bK6HTvzjxCpmpLVI0T5j9sz81fRIvYkX87xtddo2z09NT6/SSl3JsglQHIAXJPgQ3YawsqlFTDB/vC27uhe2irgg/sUO4VHfhbBDNLKpNxCkzXDuqeB3Vc6pPdJ1HmHmTk0SiG2t1ISEhZ3sO8YZ57+RW5vNYcT67fF5gjKCM1EEEEARqel0PXuLLKSnONxfvG2CAUKrg1l5hwTyPVPFQJ0AVlSLAJ6aRnh/A8hJyiZYpKHlC61g2UL8r+NIbIIbGDTYaSlsbAWH6RnBBAEEE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g;base64,/9j/4AAQSkZJRgABAQAAAQABAAD/2wCEAAkGBggGEQ8IBxQWFAkVFSIUDQwVFSMdHRkgGB8oHh0dHhoXIjIqIyUvGhwXJDssKic1OCwwKB49QTEqNSYrLykBCQoKDQsOGg8PGjUkHSEpKSwpKTUsKS4pLiwsKSksKSksNS0pNSk1KSwpKSwsNSo0LDQpKyopKSkwKS0pKSwpLv/AABEIAD4ARQMBIgACEQEDEQH/xAAbAAACAgMBAAAAAAAAAAAAAAAABgUHAgMEAf/EADMQAAECBAQFAgUCBwAAAAAAAAECAwAEBREGEiExE0FRYXEUUiIjMkKhgZIHFSQlU3Kx/8QAGAEBAQEBAQAAAAAAAAAAAAAAAAEDAgT/xAAbEQEBAAIDAQAAAAAAAAAAAAAAAQIRAzFBIf/aAAwDAQACEQMRAD8AvGCCPCQNTtAewREVLFlGpOk28gL/AMYOZX7U6xDu40n5/SjSxCOUxMHInyEj4j+I6mNob4Ir15yuE+uZmeJPN7sJbHDA5go+o+b3ieoGNZSqkSs4ODP8mlHRfdCtiPzFuFgZIIII4BBBBAKH8RMS1PDjTblMSLKJC3iLhPQQoyT7mJUcefmnnPewDkCT0snlFiYlkJidRZoo4IB4qHBdNvdYbkWOkVHWKO5hh31NKWXGAMywBcoB2zW01Ow8Rtx2depTbT6YxLX/AJY02FAXWskC3crVHUpsTOikrXNg2UwHcpA6ptoo3/EQVCxMw+FJcF2lpyvNg6+UnqDHa/OyLaA1KZlPZs3HUnKQByFo6suxIO5G1BvifOQbNzYGv+qwn6rbXGojTW2adUlLBQC2Te40F/cn2m/TeIpc6pwlaj8R3MCH1OEJRqo7AQ0JGn4jrGHbIUTNSA+0n5qR2P3Q40XFNLrw/o1ji/cyrRQ/QwhzaTJpS44dTuOloVKnPuz7yGpBJ9ReyCkfFrzJELhMhf0ERmHW59mWZbqhzTYTZauvnvaCPOqSICtDtzEL9UobzYDNIS2hg34un0k/eBzNr2BhhggKSrWFxLrVNYYzOISnO+1e4A5a+4m5tyjjkqp6q6NQ8NFtncW7RclSpC3EZaWUtOZsxOXQk6XI6jcd4QcU4Ik5lxErSMyawLfMufj5qWr/AJ5Ma48nlTSCZeLyg2NybRJrnWKT8tqy5rZRBOnkcteULS5h6SX6KuJLM1uh8bK6HTvzjxCpmpLVI0T5j9sz81fRIvYkX87xtddo2z09NT6/SSl3JsglQHIAXJPgQ3YawsqlFTDB/vC27uhe2irgg/sUO4VHfhbBDNLKpNxCkzXDuqeB3Vc6pPdJ1HmHmTk0SiG2t1ISEhZ3sO8YZ57+RW5vNYcT67fF5gjKCM1EEEEARqel0PXuLLKSnONxfvG2CAUKrg1l5hwTyPVPFQJ0AVlSLAJ6aRnh/A8hJyiZYpKHlC61g2UL8r+NIbIIbGDTYaSlsbAWH6RnBBAEEE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g;base64,/9j/4AAQSkZJRgABAQAAAQABAAD/2wCEAAkGBggGEQ8IBxQWFAkVFSIUDQwVFSMdHRkgGB8oHh0dHhoXIjIqIyUvGhwXJDssKic1OCwwKB49QTEqNSYrLykBCQoKDQsOGg8PGjUkHSEpKSwpKTUsKS4pLiwsKSksKSksNS0pNSk1KSwpKSwsNSo0LDQpKyopKSkwKS0pKSwpLv/AABEIAD4ARQMBIgACEQEDEQH/xAAbAAACAgMBAAAAAAAAAAAAAAAABgUHAgMEAf/EADMQAAECBAQFAgUCBwAAAAAAAAECAwAEBREGEiExE0FRYXEUUiIjMkKhgZIHFSQlU3Kx/8QAGAEBAQEBAQAAAAAAAAAAAAAAAAEDAgT/xAAbEQEBAAIDAQAAAAAAAAAAAAAAAQIRAzFBIf/aAAwDAQACEQMRAD8AvGCCPCQNTtAewREVLFlGpOk28gL/AMYOZX7U6xDu40n5/SjSxCOUxMHInyEj4j+I6mNob4Ir15yuE+uZmeJPN7sJbHDA5go+o+b3ieoGNZSqkSs4ODP8mlHRfdCtiPzFuFgZIIII4BBBBAKH8RMS1PDjTblMSLKJC3iLhPQQoyT7mJUcefmnnPewDkCT0snlFiYlkJidRZoo4IB4qHBdNvdYbkWOkVHWKO5hh31NKWXGAMywBcoB2zW01Ow8Rtx2depTbT6YxLX/AJY02FAXWskC3crVHUpsTOikrXNg2UwHcpA6ptoo3/EQVCxMw+FJcF2lpyvNg6+UnqDHa/OyLaA1KZlPZs3HUnKQByFo6suxIO5G1BvifOQbNzYGv+qwn6rbXGojTW2adUlLBQC2Te40F/cn2m/TeIpc6pwlaj8R3MCH1OEJRqo7AQ0JGn4jrGHbIUTNSA+0n5qR2P3Q40XFNLrw/o1ji/cyrRQ/QwhzaTJpS44dTuOloVKnPuz7yGpBJ9ReyCkfFrzJELhMhf0ERmHW59mWZbqhzTYTZauvnvaCPOqSICtDtzEL9UobzYDNIS2hg34un0k/eBzNr2BhhggKSrWFxLrVNYYzOISnO+1e4A5a+4m5tyjjkqp6q6NQ8NFtncW7RclSpC3EZaWUtOZsxOXQk6XI6jcd4QcU4Ik5lxErSMyawLfMufj5qWr/AJ5Ma48nlTSCZeLyg2NybRJrnWKT8tqy5rZRBOnkcteULS5h6SX6KuJLM1uh8bK6HTvzjxCpmpLVI0T5j9sz81fRIvYkX87xtddo2z09NT6/SSl3JsglQHIAXJPgQ3YawsqlFTDB/vC27uhe2irgg/sUO4VHfhbBDNLKpNxCkzXDuqeB3Vc6pPdJ1HmHmTk0SiG2t1ISEhZ3sO8YZ57+RW5vNYcT67fF5gjKCM1EEEEARqel0PXuLLKSnONxfvG2CAUKrg1l5hwTyPVPFQJ0AVlSLAJ6aRnh/A8hJyiZYpKHlC61g2UL8r+NIbIIbGDTYaSlsbAWH6RnBBAEEE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AutoShape 14" descr="data:image/jpg;base64,/9j/4AAQSkZJRgABAQAAAQABAAD/2wCEAAkGBhQSEBUUEhQUFRUUFxUXFxQUFxQVFBUVFxUXFhgVFBUXHSYeFx0jGRQUHy8gIycpLCwsFR4xNTAqNSYrLCkBCQoKDgwOFw8PFCkYFBwpKSkpKSkpKSkpKSkpKSkpKSkpKSkpKSkpKSkpKSkpKSkpKSkpKSkpKSkpKSkpKSkpKf/AABEIAL0AvwMBIgACEQEDEQH/xAAcAAACAgMBAQAAAAAAAAAAAAAABwMGAgQFAQj/xABJEAABAgQDAgcLCQcEAwEAAAABAgMABBESBRMhIjEGFEFRYYGRFyMyUlNUcXOTsbIHFRYkcpKh0dIlM0KCg9PwQ2JjwbPC4TX/xAAYAQEBAQEBAAAAAAAAAAAAAAAAAQIDBP/EABwRAQEBAQEBAQEBAAAAAAAAAAABERICITFRQf/aAAwDAQACEQMRAD8AeEEEEAQRhnp11Gzv6I8EwnZ1G1u6eWAkgiPjCdrUbPhdHpj3OFQKiqt3T6IDOCI+MpoTUUSaE8xj3NFQK6kVA6OeAzgiIzKaFVRQGhPTupGWaLra60rTlpzwGcERGZTQmooDQnp3UjLNFba60rTo54DOCIuMppW4UrSvTWlO2Ms4VpUVAqR0c8BnBEQmU0BqKE0B5zGWcKkVFRv6IDOCIxMpok1FFeCef0QZ6ddRs7+j0wEkER56dNRtbun0QGYTqajZ8Lo9MBJBGGcKgVFTqBzwNuhVaGtDQ+mAzggggCIpmYCElStw301jJ3wTU0FDrzab4oXGpYkBE864qujaltWqPMQE1gO8cTRc8drvgAGnQd8YpxJHeN/e/C06KaRyL4gnJlSUm0AqJASDuJJFK01gO6cRTR8a98NRp0cvNEgxRN7R1ogEHTlIG6K6JWd8mz95cHFp3ybP3lxvipruKn0lt1OtVqJGnJpv7In+dkZqF60Si06cp5ornFZ3ybP3lwcVnfJsfeXDiq7hnk5Ska1K7t3ITGwMXRnX7VLLd3LFb4rO+TZ+8uDis75Nn7y4cUdtU+nJWjWqllQ00pUH/qNkYujOC6KoEW7taxXOKzvk2e1ceSkws3BwJC0qIISSRzileiJfNg7fHk5IRrULu3aUrWNn52RnKXrQotGnLFbmHXSpKGUoUo1JvKgKDmp0wcVnfJs/eXCebR3BPpym061QoKOnICTp2xN86ozHFbVFpoNOWkV3is75NjtXBxWd8mz95cXijvJxFNrI1q2anT/KxkcTRV7f3wUGnRTXtiv8VnfJs/eXBxWd8mx95cOKLAMTR3nf3vfp0U0jE4im14a98Omnvjg8WnfJs/eXGLjE6ATls6Anwl80OKmrIMURe0raohJB01rSkZyOMoRfdXaWVVpoAeUmK8xMXICucDt5ae7qjO/orzDnPIIwq2y+PMOKCUPNqUdwCgSfRzxvxXcMExmpvlGW08q0qbJTpyUFTrFiEBiutDTfTT0xUZxc3YcxlhKP4lIWCqmmoFu+La/S1Vd1DWm+lNaQuFPSf+m5NFf8IWpdleZQpugNi+InlVLY/wCRHxRhfGIVVbXrW/iiz9F5DcGXGxZBZHftnGvlwZcbFkFkOzGvlwZcbFkFkOzEGXFOfNJh77f/AKiLxZFDn1Umn/tj4RGPd2LG3g+s2n1aveItOXFV4Nms4PVr+JMXKyL49ZCtfLgy42LILI12mNfLgy42LILIdmNfLiKZb2FfZPujdsiKZRsK+yr3GHYosgvvafR+cTlY5TQcp5QOUjppGhIud7T6I2A4ailK1FK7q10r0VjhWnUwGYkzMNhqamFr1olawUnZ5QExdhFew1ydLqc0S2XrWxZKtx8HZHLFhEQYuVoab6aV3V5KxS8QdncpWa5KqR/EEK2yNNwt3xc3/BVUEihqBvIpuELKZ4pabJWaQsblrz7EnTVVTSAjzIyYX31n1rfxRp5kesr7416xHvhA2KRpT+MsMKSl11tsq8ELUBXWlddwrpU010jYbcoOiK/iEi8mYmFtsImBMttoGYpKUtlAUkpdSrVTZuu2amtwpuMavwddzGmEvBlTrYdNKNlQvJIqBTnPIN5iNrhFLKWUJfZK03VSFpJFnh1FeShrzRxJnBHyl6XDaSl+YD3GQpNEJzELNyDtFaLLU00oE6ihjXTwRmAEkkrF04clS05bKni9lut0SCSAu0pJ3OE7xE0WfD8aYfrkPNu0AJy1BWh3HSNhiaQtS0pUlSmyErSCCUKKQoBQ5DQg9ccXglJvtNWOofqltsd9ebcSVJTQhFuqdefojV4OcHpmXfS64tC89C+MJCQmxwrLyDdU5tpccbrQaEc0NFqthc4wqk4+P94+EQxVOwscbc+uP/aHwiL/AIOrwRV9d/pL7bkxeiIXXBNVZwerV70wwkvc8JPg1G8aZU8WQ62XRWrYUL9BUi3nA3jeKisRtcJJZV9H2TlAqWb00SkaFRPig1F27TfHGlcIfDXFcpATfMETZUkkB3NKVto8IO99oa0GitdaRpz+ATL7CWshLJYlnmQQ4mji1tBtKWiPBb0C9obwnTfE0WMcJpUoKxMMlCSEqVmJolSvBSTyEndG5JzzbyL2lpWipFySCNOmKlinBeYvWUqceJclVpdLqUPhtpSypkGgSLStSwqmuYQdwjrTMlMOSKmU5iHXKtlTziHFoQtVFuXI0VRBVROmoENHZk5pDraXG1JWhQqlaCFJUOcEb4zmU7Cvsq9xjk8GsLclg62soLeZe0UAIACxVTYbBNoSsKO/ULjpTj2wqnMdeqLAsZNewP8AOUxMXBy1py0305aRoSzmwOv3mJkOmooQDUUJ3A10J6BGRYuD5k+Mt5SJoLqaFzOs3HfdpF7EVfCVzecjNmpZaKmqGztnQ7tItEBi74J1podTuGm8wvcUXMZK75+XdTTVtA2lDTQawwXvBOldDpz6boVuIttBpRGFuMmmjprRG7a1/wA1gOZmRJKL78z61HvjQLkT4e59YZ9aj3wDjtgCYkAgtjejwKPPHuYeiC2C2CPMwxirWM7YLYCO2FdwhVSdf+0n4BDVpCk4UqpPv+lPwiJarpcCVVnf6avemGLbC24AKrPf0lfEIZtsWUYARleY9tgtggzD0R5eY9tgth8GBERTKdhX2T7o2LYjmRsK+yfdBScYc2e33xIlwV1BI5QK1I5hTlO6NFlzTrPviVtzaGtuoorxTXRXVvjAu3B5uX4y3Zh8w0qpo4vNtTsnU3abtOuL2IpeBOuGYRdiTT4qe9JAqvZOnhdfVF0EBg94J1podebp6oVmKP8AeF/tXP2f3NpF48Xf/lIabvgnSuh059N0K3GkuiXcKsJbYFNXkluqNRtDSvPAVbNifD5kJfZUohKUuoJUTQAV3k8gjm5keKUDodYB3jhjI+eSvtmvzj36YyPnkr7Zr84RXFkeKnsEHF0eKnsEND1+mMj55K+2a/OD6YyPnkr7Zr84RXF0eKnsEHF0eKnsEND1+mMj55K+2a/OD6YyPnkr7Zr84RXF0eKnsEHF0eKnsEND1+mMj55K+2a/VCt4TTqHJ15ba0rQopopBCknZA0I0O6K5xZHip7BEqCBuFPRAWvgLibTM4VPOIbTlqFzighNbhpU8sMX6YyPnkr7Zr84RzlqvCAPpiPi6PFT2CAev0xkfPJX2zX5wfTGR88lfbNfnCK4ujxU9gg4ujxU9ghoev0xkfPJX2zX5wfTGR88lfbNfnCK4ujxU9gg4ujxU9ghoev0xkfPJX2zX5xHMcL5IoUBOS24/wCs1+cI7i6PFT2CDIR4o7BDRvNO6dZ95/8AkTNObQ0u1Ts+NqNnr3RohyM2XdobVuo2vF18Lq39UAzOD6KTLf7KyNT37Z2Nk6/9dcXoQvuDjzRmm7cVcfJJoyQqi9k769FTDBEBHMeAqpoKHXm039UJzFXpXIXl4nMPKpo0sLtXqNFVSPx5ocrtbTQAmhoDuJ5jCs4SNz4lHS9Iybbdu042U3pFd6RWta++AoOZE0k3mOtorS9aU15qnfHPzI38AVWcl/XN++LP0X8fJmnyyvwg7mSfKq7BF+DcGXHozyyoPcyT5VXYIO5knyquwRfsuDLhnn+Cg9zJPlVdgg7mSfKq7BF+y4MuGef4KD3Mk+VV2CKTjUlxeYcaqTYRr6QD/wBw9MuEjw6VTEnx0o+BMY9yZ8WDg3hBm38oKtogqrv5QKfjFo7mavLfhHJ+Ss1nlepV8aYbeXF8SZ9KXXczV5b8IO5mry34QxcuDLjeeULruZq8t+EHczV5b8IYuXBlwzyF13M1eW/CMXPk2UEk5u4Hkhj5cRzDewr0H3RLPIQQd/LsJH/USS7hvTQBRuTRJ3KNwok9B3Ro37/Sr3mM2XBcKkgVFSN4FRqOkR5q0cmBNzXGEZmGy7CKmrqCi9Aod1Omg9BMXaFhwUekTOtZM9NuuVVa24F2K2FeFVIG4GGcIDCYpYqtQKGpG8CmtIReKu4cWF5L88py3YS7flkk7l6bvyh7OVoaUrQ0ruryVhVcKfnPiT+fxDLs28oHMpUeDtb6wCxzI6XBlVZ6VH/O37442ZHT4Ku0n5U/87fviwfSFkFkSJ1EcrEeEaGnFIy3XChKVuFpAVlIUSAVCoJrao2pBNATSNajo2QWRyneFDaXCkpdKEuJaW+EpyUOKoLVEkKoCpIKgkpBNCQa0hRwwbqLm30pKnkpcUlFi1MhZWlNFlVaNrpUCtu+HQ7dkFkaWD4zxhNwadQkpSpJcygFBQBFAhaiNDygRlh+NtvPPNIuuYICqghJrUVQT4QCkqSTyFJEOht2QhflDVTE5j0o+BMfQFsfPnylqpisx6Uf+NMLfg7HyQaz6/UK+NMOTLhMfIy4PnByvKwrtvTDtthL8EOXBlxz2uEjKnLAV0uUgOFC8krQCVoD1LSRarl/hUNaGkCeGEuUqUS4lIbU6Cpp1IdaTqpbNR3wUIOnIpPPDodfLgy45SuFjIBuDwUktjLUy8HTmFQQUt0qoEoWKjTYMdGWnkrbLlFoSKk5qFNqAG8lKgDTph0JMuI5hGwr7J9xjzCMTbmWUvNKKkLrQkFJ0NCClWqSCDoQI2JhOwr7J9xh0PmIr1P2lfEYklFnMRbQqvRaDuKrhQHorGotep+0r3mPWXBcm6tLk1pvpcK06aVjCnxgicS4wjPl5FDVTcpquYBQ0t156dUXIQqOB/zbx5ni4ns2qrM0Ky62KrdrzVp1Q1xARzAFiq1pQ1pvpTWnTCExpOGCXcLEtPIdt2FOg5aT/v2t3JD8e8E0IBoaE7geQmFHwrOI8Sezp+Sdbs2m20ovWKjRNOWAVd0dPgsfr0r65HvjkVjqcFD9flfXI98IPphBIjkTuDOl5xyXeS1npQly5F6klAKQ4ybgAq002gRok03iO1bBbHSyVHCf4KuKvbDyeLOuh5aCirtbkrWhLlaWqUmpJTUXKpyUha4BJQQtCkpdPGQ45YO+ImCtRBHIpKlJIVWtEkHQxY6R7U88ZxXF4NcHFyqLfq472hFzLRbUooFApZuN3o5yYjwjgiJZxpxLqitKHEPXKWoOlxQcUpKVKIa77VVEim0Ryx3o8pDAKc5o+evlKP7Uf/p/AI+hqR87/Kcf2q//AE/gEW/iOv8AI2az6/Un4xDvQ5TphH/Ip/8AoOepPxph42wn4qvyuAvhBl8xsSxL1SArPUh285ZrsptU5W8VraNN8a05wSmX2Q084yA2w6y2pAXVanG8rMcH8ICP4U11O/QRabY9BMTBU8Q4BHvgZLZQtxh2x0ulQU0VXIzQSuwghQH8KivkVp0XeDy1ySpbvbIWbV5SlkZSlDMCVL1vUi5NeS6O5ceePDXnhg5uC4QqWLwzCttxeYm81WlSkgOAkUFCUhQ00uVG7NOGxXoPuiS2I5hOwr0GLkg+WnFbSvtK+IxJJqOYi2gVeihO4KvFCeitI13TtK+0r4jGUvS9NwJFyagbyKioHSRWMB/YH85cYRnzEitqpvS0mjhFppaa+NQ+isXWFRwQaw8TzOTh86y5VVrrtctGwqpVtneNN28iGuICOYAsVUVFDUc4pu64Q+OsyYlnC3hM0wsJ2Xl1CWzUbStfT2w+XvBOtNDrzab+qE1wnffMm9fjTEwmzVhAYucFRsgjWvLAK+kdXgmPr8r65v3xyhG9gU8lmaYdXWxtxK1WiptG+g5TAfUoEe2wve7nh3NM+xP6oO7ph3NM+xP6ouhhWwWwve7ph3NM+xP6oO7ph3NM+xP6oaGFbBbC97umHc0z7E/qg7umHc0z7E/qhoYVI+dflQH7Wf8A6fwCGT3dMP5pn2J/VCn4aY23Nzzr7N1i7KXpsVsoANRyaiAsvyJj9oL9SfjTDzpHz18mPCSXkpxbsysoQWikEIWvauSaUSCRuhp92TCvOFexmP7cBc7YLYpndlwrzhXsZj+3B3ZcK84V7GY/tw0XO2C2KZ3ZcL84V7GY/twd2XC/OFexmP7cNFztiOYGwr0GKh3ZcK84V7GY/txg98sWFlJAmFVI8jMfohoQb3hq+0v4jGcpXMRQhJvRRR3JNwoo9AOvVEbiqqURuKlEegqJ9xEZywF6ai4XJ2fGFw2evd1xA+OD7k4ZlvNxWUfRVVWW0sha9lWiSkV0ND1RfBCw4KNMccaswZ2WVVVH1HRvZVqfd1wzxAYPCqTpXQ6c+m6FBwhwAmVdCMFS0qzRxDtykGo1CQkV6ocUeGA+VhgcxcUZLtyQFKTYq4JNaKIpoNDGAwl4pQoNOWuEBCrVUWTuCTynQ9kfQrWFujE5t202OSzKEK5FLSXKp/EdsciT4PvpkMJbKDfLzDKnU6bCUpcBJ15LhAJL5kfqsZLtWwCsWKqgEVqrTTTXXmjwYM/RByXKO/u9g7eldjn0BOkP84Q7xjFFWG2YaaS0fHKWHEkDrUBGrLYG+G8GBQayxGdu739WUjX+YgdcAijgz+33lzvX7zYOxpXb8XTXWPfmR+qBku1cBKBYqqwBWqRTXQ1h6TGBvlGMgINZmuTu2/qyUafzCnVG18zu8YwpVhtl2nUumvgEy6EAH+YEQHz+rCXglai05a2SFqtNEEbws8h1G/njM4FMXpRkO3KBUlNirlJG8gU1AqO2HZO8H3zI4s2GyVzD7y2k6baVJaoR0bJ7I7DmFu/OUm7actuWeQtXirUWqDrtPZAfPBwl4IUvKcsSopUq02hQNCknkNdKRL8wzF9mQ7fS6yxV1taXUpuryw5prg7MHC5xoNnMdnHHEJ5VIVMoWFfdBMWBeHOfPCX7TlCUU2V8l5eCgnsgPnT5qdsvynLCqwLtNt91ttd1btKc8ZjAZi8oyHbwm4psVcEk0CiKbumHOng5MfNKGctWYJ0OlFRUNidLt33dYsDOGuDF3nrTlqlWm0r5CsOrJT2EQHzqMJdKErDTlqyEoVabVKJoAk8prGXzE/cpOQ7cgAqTYqqQdxUKaAw65Lg9MDDcNaLZvYm2XHE1FUoS6tRUeojtjrNYS7x6fctNj0uwhtXjLShwEDtEB8+DB3iEHKco6aNm00WSK0Qf4tAd0e/Mj+33lzvf7zYVsaV2/F011h4ymAPiUwdBbIVLONF4ad7CWXEknXnUB1xsqwV4rxc2GkwhIa1/eUlVIIH8xpAIYYI/sd5c77+72Dt6V2PG010jw4O8AsllwBrRw2GiCBWi/F054fTeDPXYPsH6slQe/wBhMrZr/NpGtN4A+ZbGEhs3TK1lkVG2CwhOnNqDAJE4HMXJTku3LBKBYqqwACSkU1FCN3PE+GYDMrcTY07o6lBUEKOWsKTUnpTUHXmh8rwp0zuHLtNrLD6XDyJUptoAH0lJHVGxwNw5xkTeYkpzJyYcT0oVZarroYDSwbgrPNPocdxJx5tJNzSm0JCwQQKkCooSD1RbxBBAEEEEAUgpBBAEeUj2CA8pHtIIIApBSCCAKQQQQHlI9pBBAFI8pHsEAUjykewQBSCkEEB5SPYIIAggg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AutoShape 16" descr="data:image/jpg;base64,/9j/4AAQSkZJRgABAQAAAQABAAD/2wCEAAkGBhQSEBUUEhQUFRUUFxUXFxQUFxQVFBUVFxUXFhgVFBUXHSYeFx0jGRQUHy8gIycpLCwsFR4xNTAqNSYrLCkBCQoKDgwOFw8PFCkYFBwpKSkpKSkpKSkpKSkpKSkpKSkpKSkpKSkpKSkpKSkpKSkpKSkpKSkpKSkpKSkpKSkpKf/AABEIAL0AvwMBIgACEQEDEQH/xAAcAAACAgMBAQAAAAAAAAAAAAAABwMGAgQFAQj/xABJEAABAgQDAgcLCQcEAwEAAAABAgMABBESBRMhIjEGFEFRYYGRFyMyUlNUcXOTsbIHFRYkcpKh0dIlM0KCg9PwQ2JjwbPC4TX/xAAYAQEBAQEBAAAAAAAAAAAAAAAAAQIDBP/EABwRAQEBAQEBAQEBAAAAAAAAAAABERICITFRQf/aAAwDAQACEQMRAD8AeEEEEAQRhnp11Gzv6I8EwnZ1G1u6eWAkgiPjCdrUbPhdHpj3OFQKiqt3T6IDOCI+MpoTUUSaE8xj3NFQK6kVA6OeAzgiIzKaFVRQGhPTupGWaLra60rTlpzwGcERGZTQmooDQnp3UjLNFba60rTo54DOCIuMppW4UrSvTWlO2Ms4VpUVAqR0c8BnBEQmU0BqKE0B5zGWcKkVFRv6IDOCIxMpok1FFeCef0QZ6ddRs7+j0wEkER56dNRtbun0QGYTqajZ8Lo9MBJBGGcKgVFTqBzwNuhVaGtDQ+mAzggggCIpmYCElStw301jJ3wTU0FDrzab4oXGpYkBE864qujaltWqPMQE1gO8cTRc8drvgAGnQd8YpxJHeN/e/C06KaRyL4gnJlSUm0AqJASDuJJFK01gO6cRTR8a98NRp0cvNEgxRN7R1ogEHTlIG6K6JWd8mz95cHFp3ybP3lxvipruKn0lt1OtVqJGnJpv7In+dkZqF60Si06cp5ornFZ3ybP3lwcVnfJsfeXDiq7hnk5Ska1K7t3ITGwMXRnX7VLLd3LFb4rO+TZ+8uDis75Nn7y4cUdtU+nJWjWqllQ00pUH/qNkYujOC6KoEW7taxXOKzvk2e1ceSkws3BwJC0qIISSRzileiJfNg7fHk5IRrULu3aUrWNn52RnKXrQotGnLFbmHXSpKGUoUo1JvKgKDmp0wcVnfJs/eXCebR3BPpym061QoKOnICTp2xN86ozHFbVFpoNOWkV3is75NjtXBxWd8mz95cXijvJxFNrI1q2anT/KxkcTRV7f3wUGnRTXtiv8VnfJs/eXBxWd8mx95cOKLAMTR3nf3vfp0U0jE4im14a98Omnvjg8WnfJs/eXGLjE6ATls6Anwl80OKmrIMURe0raohJB01rSkZyOMoRfdXaWVVpoAeUmK8xMXICucDt5ae7qjO/orzDnPIIwq2y+PMOKCUPNqUdwCgSfRzxvxXcMExmpvlGW08q0qbJTpyUFTrFiEBiutDTfTT0xUZxc3YcxlhKP4lIWCqmmoFu+La/S1Vd1DWm+lNaQuFPSf+m5NFf8IWpdleZQpugNi+InlVLY/wCRHxRhfGIVVbXrW/iiz9F5DcGXGxZBZHftnGvlwZcbFkFkOzGvlwZcbFkFkOzEGXFOfNJh77f/AKiLxZFDn1Umn/tj4RGPd2LG3g+s2n1aveItOXFV4Nms4PVr+JMXKyL49ZCtfLgy42LILI12mNfLgy42LILIdmNfLiKZb2FfZPujdsiKZRsK+yr3GHYosgvvafR+cTlY5TQcp5QOUjppGhIud7T6I2A4ailK1FK7q10r0VjhWnUwGYkzMNhqamFr1olawUnZ5QExdhFew1ydLqc0S2XrWxZKtx8HZHLFhEQYuVoab6aV3V5KxS8QdncpWa5KqR/EEK2yNNwt3xc3/BVUEihqBvIpuELKZ4pabJWaQsblrz7EnTVVTSAjzIyYX31n1rfxRp5kesr7416xHvhA2KRpT+MsMKSl11tsq8ELUBXWlddwrpU010jYbcoOiK/iEi8mYmFtsImBMttoGYpKUtlAUkpdSrVTZuu2amtwpuMavwddzGmEvBlTrYdNKNlQvJIqBTnPIN5iNrhFLKWUJfZK03VSFpJFnh1FeShrzRxJnBHyl6XDaSl+YD3GQpNEJzELNyDtFaLLU00oE6ihjXTwRmAEkkrF04clS05bKni9lut0SCSAu0pJ3OE7xE0WfD8aYfrkPNu0AJy1BWh3HSNhiaQtS0pUlSmyErSCCUKKQoBQ5DQg9ccXglJvtNWOofqltsd9ebcSVJTQhFuqdefojV4OcHpmXfS64tC89C+MJCQmxwrLyDdU5tpccbrQaEc0NFqthc4wqk4+P94+EQxVOwscbc+uP/aHwiL/AIOrwRV9d/pL7bkxeiIXXBNVZwerV70wwkvc8JPg1G8aZU8WQ62XRWrYUL9BUi3nA3jeKisRtcJJZV9H2TlAqWb00SkaFRPig1F27TfHGlcIfDXFcpATfMETZUkkB3NKVto8IO99oa0GitdaRpz+ATL7CWshLJYlnmQQ4mji1tBtKWiPBb0C9obwnTfE0WMcJpUoKxMMlCSEqVmJolSvBSTyEndG5JzzbyL2lpWipFySCNOmKlinBeYvWUqceJclVpdLqUPhtpSypkGgSLStSwqmuYQdwjrTMlMOSKmU5iHXKtlTziHFoQtVFuXI0VRBVROmoENHZk5pDraXG1JWhQqlaCFJUOcEb4zmU7Cvsq9xjk8GsLclg62soLeZe0UAIACxVTYbBNoSsKO/ULjpTj2wqnMdeqLAsZNewP8AOUxMXBy1py0305aRoSzmwOv3mJkOmooQDUUJ3A10J6BGRYuD5k+Mt5SJoLqaFzOs3HfdpF7EVfCVzecjNmpZaKmqGztnQ7tItEBi74J1podTuGm8wvcUXMZK75+XdTTVtA2lDTQawwXvBOldDpz6boVuIttBpRGFuMmmjprRG7a1/wA1gOZmRJKL78z61HvjQLkT4e59YZ9aj3wDjtgCYkAgtjejwKPPHuYeiC2C2CPMwxirWM7YLYCO2FdwhVSdf+0n4BDVpCk4UqpPv+lPwiJarpcCVVnf6avemGLbC24AKrPf0lfEIZtsWUYARleY9tgtggzD0R5eY9tgth8GBERTKdhX2T7o2LYjmRsK+yfdBScYc2e33xIlwV1BI5QK1I5hTlO6NFlzTrPviVtzaGtuoorxTXRXVvjAu3B5uX4y3Zh8w0qpo4vNtTsnU3abtOuL2IpeBOuGYRdiTT4qe9JAqvZOnhdfVF0EBg94J1podebp6oVmKP8AeF/tXP2f3NpF48Xf/lIabvgnSuh059N0K3GkuiXcKsJbYFNXkluqNRtDSvPAVbNifD5kJfZUohKUuoJUTQAV3k8gjm5keKUDodYB3jhjI+eSvtmvzj36YyPnkr7Zr84RXFkeKnsEHF0eKnsEND1+mMj55K+2a/OD6YyPnkr7Zr84RXF0eKnsEHF0eKnsEND1+mMj55K+2a/OD6YyPnkr7Zr84RXF0eKnsEHF0eKnsEND1+mMj55K+2a/VCt4TTqHJ15ba0rQopopBCknZA0I0O6K5xZHip7BEqCBuFPRAWvgLibTM4VPOIbTlqFzighNbhpU8sMX6YyPnkr7Zr84RzlqvCAPpiPi6PFT2CAev0xkfPJX2zX5wfTGR88lfbNfnCK4ujxU9gg4ujxU9ghoev0xkfPJX2zX5wfTGR88lfbNfnCK4ujxU9gg4ujxU9ghoev0xkfPJX2zX5xHMcL5IoUBOS24/wCs1+cI7i6PFT2CDIR4o7BDRvNO6dZ95/8AkTNObQ0u1Ts+NqNnr3RohyM2XdobVuo2vF18Lq39UAzOD6KTLf7KyNT37Z2Nk6/9dcXoQvuDjzRmm7cVcfJJoyQqi9k769FTDBEBHMeAqpoKHXm039UJzFXpXIXl4nMPKpo0sLtXqNFVSPx5ocrtbTQAmhoDuJ5jCs4SNz4lHS9Iybbdu042U3pFd6RWta++AoOZE0k3mOtorS9aU15qnfHPzI38AVWcl/XN++LP0X8fJmnyyvwg7mSfKq7BF+DcGXHozyyoPcyT5VXYIO5knyquwRfsuDLhnn+Cg9zJPlVdgg7mSfKq7BF+y4MuGef4KD3Mk+VV2CKTjUlxeYcaqTYRr6QD/wBw9MuEjw6VTEnx0o+BMY9yZ8WDg3hBm38oKtogqrv5QKfjFo7mavLfhHJ+Ss1nlepV8aYbeXF8SZ9KXXczV5b8IO5mry34QxcuDLjeeULruZq8t+EHczV5b8IYuXBlwzyF13M1eW/CMXPk2UEk5u4Hkhj5cRzDewr0H3RLPIQQd/LsJH/USS7hvTQBRuTRJ3KNwok9B3Ro37/Sr3mM2XBcKkgVFSN4FRqOkR5q0cmBNzXGEZmGy7CKmrqCi9Aod1Omg9BMXaFhwUekTOtZM9NuuVVa24F2K2FeFVIG4GGcIDCYpYqtQKGpG8CmtIReKu4cWF5L88py3YS7flkk7l6bvyh7OVoaUrQ0ruryVhVcKfnPiT+fxDLs28oHMpUeDtb6wCxzI6XBlVZ6VH/O37442ZHT4Ku0n5U/87fviwfSFkFkSJ1EcrEeEaGnFIy3XChKVuFpAVlIUSAVCoJrao2pBNATSNajo2QWRyneFDaXCkpdKEuJaW+EpyUOKoLVEkKoCpIKgkpBNCQa0hRwwbqLm30pKnkpcUlFi1MhZWlNFlVaNrpUCtu+HQ7dkFkaWD4zxhNwadQkpSpJcygFBQBFAhaiNDygRlh+NtvPPNIuuYICqghJrUVQT4QCkqSTyFJEOht2QhflDVTE5j0o+BMfQFsfPnylqpisx6Uf+NMLfg7HyQaz6/UK+NMOTLhMfIy4PnByvKwrtvTDtthL8EOXBlxz2uEjKnLAV0uUgOFC8krQCVoD1LSRarl/hUNaGkCeGEuUqUS4lIbU6Cpp1IdaTqpbNR3wUIOnIpPPDodfLgy45SuFjIBuDwUktjLUy8HTmFQQUt0qoEoWKjTYMdGWnkrbLlFoSKk5qFNqAG8lKgDTph0JMuI5hGwr7J9xjzCMTbmWUvNKKkLrQkFJ0NCClWqSCDoQI2JhOwr7J9xh0PmIr1P2lfEYklFnMRbQqvRaDuKrhQHorGotep+0r3mPWXBcm6tLk1pvpcK06aVjCnxgicS4wjPl5FDVTcpquYBQ0t156dUXIQqOB/zbx5ni4ns2qrM0Ky62KrdrzVp1Q1xARzAFiq1pQ1pvpTWnTCExpOGCXcLEtPIdt2FOg5aT/v2t3JD8e8E0IBoaE7geQmFHwrOI8Sezp+Sdbs2m20ovWKjRNOWAVd0dPgsfr0r65HvjkVjqcFD9flfXI98IPphBIjkTuDOl5xyXeS1npQly5F6klAKQ4ybgAq002gRok03iO1bBbHSyVHCf4KuKvbDyeLOuh5aCirtbkrWhLlaWqUmpJTUXKpyUha4BJQQtCkpdPGQ45YO+ImCtRBHIpKlJIVWtEkHQxY6R7U88ZxXF4NcHFyqLfq472hFzLRbUooFApZuN3o5yYjwjgiJZxpxLqitKHEPXKWoOlxQcUpKVKIa77VVEim0Ryx3o8pDAKc5o+evlKP7Uf/p/AI+hqR87/Kcf2q//AE/gEW/iOv8AI2az6/Un4xDvQ5TphH/Ip/8AoOepPxph42wn4qvyuAvhBl8xsSxL1SArPUh285ZrsptU5W8VraNN8a05wSmX2Q084yA2w6y2pAXVanG8rMcH8ICP4U11O/QRabY9BMTBU8Q4BHvgZLZQtxh2x0ulQU0VXIzQSuwghQH8KivkVp0XeDy1ySpbvbIWbV5SlkZSlDMCVL1vUi5NeS6O5ceePDXnhg5uC4QqWLwzCttxeYm81WlSkgOAkUFCUhQ00uVG7NOGxXoPuiS2I5hOwr0GLkg+WnFbSvtK+IxJJqOYi2gVeihO4KvFCeitI13TtK+0r4jGUvS9NwJFyagbyKioHSRWMB/YH85cYRnzEitqpvS0mjhFppaa+NQ+isXWFRwQaw8TzOTh86y5VVrrtctGwqpVtneNN28iGuICOYAsVUVFDUc4pu64Q+OsyYlnC3hM0wsJ2Xl1CWzUbStfT2w+XvBOtNDrzab+qE1wnffMm9fjTEwmzVhAYucFRsgjWvLAK+kdXgmPr8r65v3xyhG9gU8lmaYdXWxtxK1WiptG+g5TAfUoEe2wve7nh3NM+xP6oO7ph3NM+xP6ouhhWwWwve7ph3NM+xP6oO7ph3NM+xP6oaGFbBbC97umHc0z7E/qg7umHc0z7E/qhoYVI+dflQH7Wf8A6fwCGT3dMP5pn2J/VCn4aY23Nzzr7N1i7KXpsVsoANRyaiAsvyJj9oL9SfjTDzpHz18mPCSXkpxbsysoQWikEIWvauSaUSCRuhp92TCvOFexmP7cBc7YLYpndlwrzhXsZj+3B3ZcK84V7GY/tw0XO2C2KZ3ZcL84V7GY/twd2XC/OFexmP7cNFztiOYGwr0GKh3ZcK84V7GY/txg98sWFlJAmFVI8jMfohoQb3hq+0v4jGcpXMRQhJvRRR3JNwoo9AOvVEbiqqURuKlEegqJ9xEZywF6ai4XJ2fGFw2evd1xA+OD7k4ZlvNxWUfRVVWW0sha9lWiSkV0ND1RfBCw4KNMccaswZ2WVVVH1HRvZVqfd1wzxAYPCqTpXQ6c+m6FBwhwAmVdCMFS0qzRxDtykGo1CQkV6ocUeGA+VhgcxcUZLtyQFKTYq4JNaKIpoNDGAwl4pQoNOWuEBCrVUWTuCTynQ9kfQrWFujE5t202OSzKEK5FLSXKp/EdsciT4PvpkMJbKDfLzDKnU6bCUpcBJ15LhAJL5kfqsZLtWwCsWKqgEVqrTTTXXmjwYM/RByXKO/u9g7eldjn0BOkP84Q7xjFFWG2YaaS0fHKWHEkDrUBGrLYG+G8GBQayxGdu739WUjX+YgdcAijgz+33lzvX7zYOxpXb8XTXWPfmR+qBku1cBKBYqqwBWqRTXQ1h6TGBvlGMgINZmuTu2/qyUafzCnVG18zu8YwpVhtl2nUumvgEy6EAH+YEQHz+rCXglai05a2SFqtNEEbws8h1G/njM4FMXpRkO3KBUlNirlJG8gU1AqO2HZO8H3zI4s2GyVzD7y2k6baVJaoR0bJ7I7DmFu/OUm7actuWeQtXirUWqDrtPZAfPBwl4IUvKcsSopUq02hQNCknkNdKRL8wzF9mQ7fS6yxV1taXUpuryw5prg7MHC5xoNnMdnHHEJ5VIVMoWFfdBMWBeHOfPCX7TlCUU2V8l5eCgnsgPnT5qdsvynLCqwLtNt91ttd1btKc8ZjAZi8oyHbwm4psVcEk0CiKbumHOng5MfNKGctWYJ0OlFRUNidLt33dYsDOGuDF3nrTlqlWm0r5CsOrJT2EQHzqMJdKErDTlqyEoVabVKJoAk8prGXzE/cpOQ7cgAqTYqqQdxUKaAw65Lg9MDDcNaLZvYm2XHE1FUoS6tRUeojtjrNYS7x6fctNj0uwhtXjLShwEDtEB8+DB3iEHKco6aNm00WSK0Qf4tAd0e/Mj+33lzvf7zYVsaV2/F011h4ymAPiUwdBbIVLONF4ad7CWXEknXnUB1xsqwV4rxc2GkwhIa1/eUlVIIH8xpAIYYI/sd5c77+72Dt6V2PG010jw4O8AsllwBrRw2GiCBWi/F054fTeDPXYPsH6slQe/wBhMrZr/NpGtN4A+ZbGEhs3TK1lkVG2CwhOnNqDAJE4HMXJTku3LBKBYqqwACSkU1FCN3PE+GYDMrcTY07o6lBUEKOWsKTUnpTUHXmh8rwp0zuHLtNrLD6XDyJUptoAH0lJHVGxwNw5xkTeYkpzJyYcT0oVZarroYDSwbgrPNPocdxJx5tJNzSm0JCwQQKkCooSD1RbxBBAEEEEAUgpBBAEeUj2CA8pHtIIIApBSCCAKQQQQHlI9pBBAFI8pHsEAUjykewQBSCkEEB5SPYIIAggg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AutoShape 18" descr="data:image/jpg;base64,/9j/4AAQSkZJRgABAQAAAQABAAD/2wCEAAkGBhQSEBUUEhQUFRUUFxUXFxQUFxQVFBUVFxUXFhgVFBUXHSYeFx0jGRQUHy8gIycpLCwsFR4xNTAqNSYrLCkBCQoKDgwOFw8PFCkYFBwpKSkpKSkpKSkpKSkpKSkpKSkpKSkpKSkpKSkpKSkpKSkpKSkpKSkpKSkpKSkpKSkpKf/AABEIAL0AvwMBIgACEQEDEQH/xAAcAAACAgMBAQAAAAAAAAAAAAAABwMGAgQFAQj/xABJEAABAgQDAgcLCQcEAwEAAAABAgMABBESBRMhIjEGFEFRYYGRFyMyUlNUcXOTsbIHFRYkcpKh0dIlM0KCg9PwQ2JjwbPC4TX/xAAYAQEBAQEBAAAAAAAAAAAAAAAAAQIDBP/EABwRAQEBAQEBAQEBAAAAAAAAAAABERICITFRQf/aAAwDAQACEQMRAD8AeEEEEAQRhnp11Gzv6I8EwnZ1G1u6eWAkgiPjCdrUbPhdHpj3OFQKiqt3T6IDOCI+MpoTUUSaE8xj3NFQK6kVA6OeAzgiIzKaFVRQGhPTupGWaLra60rTlpzwGcERGZTQmooDQnp3UjLNFba60rTo54DOCIuMppW4UrSvTWlO2Ms4VpUVAqR0c8BnBEQmU0BqKE0B5zGWcKkVFRv6IDOCIxMpok1FFeCef0QZ6ddRs7+j0wEkER56dNRtbun0QGYTqajZ8Lo9MBJBGGcKgVFTqBzwNuhVaGtDQ+mAzggggCIpmYCElStw301jJ3wTU0FDrzab4oXGpYkBE864qujaltWqPMQE1gO8cTRc8drvgAGnQd8YpxJHeN/e/C06KaRyL4gnJlSUm0AqJASDuJJFK01gO6cRTR8a98NRp0cvNEgxRN7R1ogEHTlIG6K6JWd8mz95cHFp3ybP3lxvipruKn0lt1OtVqJGnJpv7In+dkZqF60Si06cp5ornFZ3ybP3lwcVnfJsfeXDiq7hnk5Ska1K7t3ITGwMXRnX7VLLd3LFb4rO+TZ+8uDis75Nn7y4cUdtU+nJWjWqllQ00pUH/qNkYujOC6KoEW7taxXOKzvk2e1ceSkws3BwJC0qIISSRzileiJfNg7fHk5IRrULu3aUrWNn52RnKXrQotGnLFbmHXSpKGUoUo1JvKgKDmp0wcVnfJs/eXCebR3BPpym061QoKOnICTp2xN86ozHFbVFpoNOWkV3is75NjtXBxWd8mz95cXijvJxFNrI1q2anT/KxkcTRV7f3wUGnRTXtiv8VnfJs/eXBxWd8mx95cOKLAMTR3nf3vfp0U0jE4im14a98Omnvjg8WnfJs/eXGLjE6ATls6Anwl80OKmrIMURe0raohJB01rSkZyOMoRfdXaWVVpoAeUmK8xMXICucDt5ae7qjO/orzDnPIIwq2y+PMOKCUPNqUdwCgSfRzxvxXcMExmpvlGW08q0qbJTpyUFTrFiEBiutDTfTT0xUZxc3YcxlhKP4lIWCqmmoFu+La/S1Vd1DWm+lNaQuFPSf+m5NFf8IWpdleZQpugNi+InlVLY/wCRHxRhfGIVVbXrW/iiz9F5DcGXGxZBZHftnGvlwZcbFkFkOzGvlwZcbFkFkOzEGXFOfNJh77f/AKiLxZFDn1Umn/tj4RGPd2LG3g+s2n1aveItOXFV4Nms4PVr+JMXKyL49ZCtfLgy42LILI12mNfLgy42LILIdmNfLiKZb2FfZPujdsiKZRsK+yr3GHYosgvvafR+cTlY5TQcp5QOUjppGhIud7T6I2A4ailK1FK7q10r0VjhWnUwGYkzMNhqamFr1olawUnZ5QExdhFew1ydLqc0S2XrWxZKtx8HZHLFhEQYuVoab6aV3V5KxS8QdncpWa5KqR/EEK2yNNwt3xc3/BVUEihqBvIpuELKZ4pabJWaQsblrz7EnTVVTSAjzIyYX31n1rfxRp5kesr7416xHvhA2KRpT+MsMKSl11tsq8ELUBXWlddwrpU010jYbcoOiK/iEi8mYmFtsImBMttoGYpKUtlAUkpdSrVTZuu2amtwpuMavwddzGmEvBlTrYdNKNlQvJIqBTnPIN5iNrhFLKWUJfZK03VSFpJFnh1FeShrzRxJnBHyl6XDaSl+YD3GQpNEJzELNyDtFaLLU00oE6ihjXTwRmAEkkrF04clS05bKni9lut0SCSAu0pJ3OE7xE0WfD8aYfrkPNu0AJy1BWh3HSNhiaQtS0pUlSmyErSCCUKKQoBQ5DQg9ccXglJvtNWOofqltsd9ebcSVJTQhFuqdefojV4OcHpmXfS64tC89C+MJCQmxwrLyDdU5tpccbrQaEc0NFqthc4wqk4+P94+EQxVOwscbc+uP/aHwiL/AIOrwRV9d/pL7bkxeiIXXBNVZwerV70wwkvc8JPg1G8aZU8WQ62XRWrYUL9BUi3nA3jeKisRtcJJZV9H2TlAqWb00SkaFRPig1F27TfHGlcIfDXFcpATfMETZUkkB3NKVto8IO99oa0GitdaRpz+ATL7CWshLJYlnmQQ4mji1tBtKWiPBb0C9obwnTfE0WMcJpUoKxMMlCSEqVmJolSvBSTyEndG5JzzbyL2lpWipFySCNOmKlinBeYvWUqceJclVpdLqUPhtpSypkGgSLStSwqmuYQdwjrTMlMOSKmU5iHXKtlTziHFoQtVFuXI0VRBVROmoENHZk5pDraXG1JWhQqlaCFJUOcEb4zmU7Cvsq9xjk8GsLclg62soLeZe0UAIACxVTYbBNoSsKO/ULjpTj2wqnMdeqLAsZNewP8AOUxMXBy1py0305aRoSzmwOv3mJkOmooQDUUJ3A10J6BGRYuD5k+Mt5SJoLqaFzOs3HfdpF7EVfCVzecjNmpZaKmqGztnQ7tItEBi74J1podTuGm8wvcUXMZK75+XdTTVtA2lDTQawwXvBOldDpz6boVuIttBpRGFuMmmjprRG7a1/wA1gOZmRJKL78z61HvjQLkT4e59YZ9aj3wDjtgCYkAgtjejwKPPHuYeiC2C2CPMwxirWM7YLYCO2FdwhVSdf+0n4BDVpCk4UqpPv+lPwiJarpcCVVnf6avemGLbC24AKrPf0lfEIZtsWUYARleY9tgtggzD0R5eY9tgth8GBERTKdhX2T7o2LYjmRsK+yfdBScYc2e33xIlwV1BI5QK1I5hTlO6NFlzTrPviVtzaGtuoorxTXRXVvjAu3B5uX4y3Zh8w0qpo4vNtTsnU3abtOuL2IpeBOuGYRdiTT4qe9JAqvZOnhdfVF0EBg94J1podebp6oVmKP8AeF/tXP2f3NpF48Xf/lIabvgnSuh059N0K3GkuiXcKsJbYFNXkluqNRtDSvPAVbNifD5kJfZUohKUuoJUTQAV3k8gjm5keKUDodYB3jhjI+eSvtmvzj36YyPnkr7Zr84RXFkeKnsEHF0eKnsEND1+mMj55K+2a/OD6YyPnkr7Zr84RXF0eKnsEHF0eKnsEND1+mMj55K+2a/OD6YyPnkr7Zr84RXF0eKnsEHF0eKnsEND1+mMj55K+2a/VCt4TTqHJ15ba0rQopopBCknZA0I0O6K5xZHip7BEqCBuFPRAWvgLibTM4VPOIbTlqFzighNbhpU8sMX6YyPnkr7Zr84RzlqvCAPpiPi6PFT2CAev0xkfPJX2zX5wfTGR88lfbNfnCK4ujxU9gg4ujxU9ghoev0xkfPJX2zX5wfTGR88lfbNfnCK4ujxU9gg4ujxU9ghoev0xkfPJX2zX5xHMcL5IoUBOS24/wCs1+cI7i6PFT2CDIR4o7BDRvNO6dZ95/8AkTNObQ0u1Ts+NqNnr3RohyM2XdobVuo2vF18Lq39UAzOD6KTLf7KyNT37Z2Nk6/9dcXoQvuDjzRmm7cVcfJJoyQqi9k769FTDBEBHMeAqpoKHXm039UJzFXpXIXl4nMPKpo0sLtXqNFVSPx5ocrtbTQAmhoDuJ5jCs4SNz4lHS9Iybbdu042U3pFd6RWta++AoOZE0k3mOtorS9aU15qnfHPzI38AVWcl/XN++LP0X8fJmnyyvwg7mSfKq7BF+DcGXHozyyoPcyT5VXYIO5knyquwRfsuDLhnn+Cg9zJPlVdgg7mSfKq7BF+y4MuGef4KD3Mk+VV2CKTjUlxeYcaqTYRr6QD/wBw9MuEjw6VTEnx0o+BMY9yZ8WDg3hBm38oKtogqrv5QKfjFo7mavLfhHJ+Ss1nlepV8aYbeXF8SZ9KXXczV5b8IO5mry34QxcuDLjeeULruZq8t+EHczV5b8IYuXBlwzyF13M1eW/CMXPk2UEk5u4Hkhj5cRzDewr0H3RLPIQQd/LsJH/USS7hvTQBRuTRJ3KNwok9B3Ro37/Sr3mM2XBcKkgVFSN4FRqOkR5q0cmBNzXGEZmGy7CKmrqCi9Aod1Omg9BMXaFhwUekTOtZM9NuuVVa24F2K2FeFVIG4GGcIDCYpYqtQKGpG8CmtIReKu4cWF5L88py3YS7flkk7l6bvyh7OVoaUrQ0ruryVhVcKfnPiT+fxDLs28oHMpUeDtb6wCxzI6XBlVZ6VH/O37442ZHT4Ku0n5U/87fviwfSFkFkSJ1EcrEeEaGnFIy3XChKVuFpAVlIUSAVCoJrao2pBNATSNajo2QWRyneFDaXCkpdKEuJaW+EpyUOKoLVEkKoCpIKgkpBNCQa0hRwwbqLm30pKnkpcUlFi1MhZWlNFlVaNrpUCtu+HQ7dkFkaWD4zxhNwadQkpSpJcygFBQBFAhaiNDygRlh+NtvPPNIuuYICqghJrUVQT4QCkqSTyFJEOht2QhflDVTE5j0o+BMfQFsfPnylqpisx6Uf+NMLfg7HyQaz6/UK+NMOTLhMfIy4PnByvKwrtvTDtthL8EOXBlxz2uEjKnLAV0uUgOFC8krQCVoD1LSRarl/hUNaGkCeGEuUqUS4lIbU6Cpp1IdaTqpbNR3wUIOnIpPPDodfLgy45SuFjIBuDwUktjLUy8HTmFQQUt0qoEoWKjTYMdGWnkrbLlFoSKk5qFNqAG8lKgDTph0JMuI5hGwr7J9xjzCMTbmWUvNKKkLrQkFJ0NCClWqSCDoQI2JhOwr7J9xh0PmIr1P2lfEYklFnMRbQqvRaDuKrhQHorGotep+0r3mPWXBcm6tLk1pvpcK06aVjCnxgicS4wjPl5FDVTcpquYBQ0t156dUXIQqOB/zbx5ni4ns2qrM0Ky62KrdrzVp1Q1xARzAFiq1pQ1pvpTWnTCExpOGCXcLEtPIdt2FOg5aT/v2t3JD8e8E0IBoaE7geQmFHwrOI8Sezp+Sdbs2m20ovWKjRNOWAVd0dPgsfr0r65HvjkVjqcFD9flfXI98IPphBIjkTuDOl5xyXeS1npQly5F6klAKQ4ybgAq002gRok03iO1bBbHSyVHCf4KuKvbDyeLOuh5aCirtbkrWhLlaWqUmpJTUXKpyUha4BJQQtCkpdPGQ45YO+ImCtRBHIpKlJIVWtEkHQxY6R7U88ZxXF4NcHFyqLfq472hFzLRbUooFApZuN3o5yYjwjgiJZxpxLqitKHEPXKWoOlxQcUpKVKIa77VVEim0Ryx3o8pDAKc5o+evlKP7Uf/p/AI+hqR87/Kcf2q//AE/gEW/iOv8AI2az6/Un4xDvQ5TphH/Ip/8AoOepPxph42wn4qvyuAvhBl8xsSxL1SArPUh285ZrsptU5W8VraNN8a05wSmX2Q084yA2w6y2pAXVanG8rMcH8ICP4U11O/QRabY9BMTBU8Q4BHvgZLZQtxh2x0ulQU0VXIzQSuwghQH8KivkVp0XeDy1ySpbvbIWbV5SlkZSlDMCVL1vUi5NeS6O5ceePDXnhg5uC4QqWLwzCttxeYm81WlSkgOAkUFCUhQ00uVG7NOGxXoPuiS2I5hOwr0GLkg+WnFbSvtK+IxJJqOYi2gVeihO4KvFCeitI13TtK+0r4jGUvS9NwJFyagbyKioHSRWMB/YH85cYRnzEitqpvS0mjhFppaa+NQ+isXWFRwQaw8TzOTh86y5VVrrtctGwqpVtneNN28iGuICOYAsVUVFDUc4pu64Q+OsyYlnC3hM0wsJ2Xl1CWzUbStfT2w+XvBOtNDrzab+qE1wnffMm9fjTEwmzVhAYucFRsgjWvLAK+kdXgmPr8r65v3xyhG9gU8lmaYdXWxtxK1WiptG+g5TAfUoEe2wve7nh3NM+xP6oO7ph3NM+xP6ouhhWwWwve7ph3NM+xP6oO7ph3NM+xP6oaGFbBbC97umHc0z7E/qg7umHc0z7E/qhoYVI+dflQH7Wf8A6fwCGT3dMP5pn2J/VCn4aY23Nzzr7N1i7KXpsVsoANRyaiAsvyJj9oL9SfjTDzpHz18mPCSXkpxbsysoQWikEIWvauSaUSCRuhp92TCvOFexmP7cBc7YLYpndlwrzhXsZj+3B3ZcK84V7GY/tw0XO2C2KZ3ZcL84V7GY/twd2XC/OFexmP7cNFztiOYGwr0GKh3ZcK84V7GY/txg98sWFlJAmFVI8jMfohoQb3hq+0v4jGcpXMRQhJvRRR3JNwoo9AOvVEbiqqURuKlEegqJ9xEZywF6ai4XJ2fGFw2evd1xA+OD7k4ZlvNxWUfRVVWW0sha9lWiSkV0ND1RfBCw4KNMccaswZ2WVVVH1HRvZVqfd1wzxAYPCqTpXQ6c+m6FBwhwAmVdCMFS0qzRxDtykGo1CQkV6ocUeGA+VhgcxcUZLtyQFKTYq4JNaKIpoNDGAwl4pQoNOWuEBCrVUWTuCTynQ9kfQrWFujE5t202OSzKEK5FLSXKp/EdsciT4PvpkMJbKDfLzDKnU6bCUpcBJ15LhAJL5kfqsZLtWwCsWKqgEVqrTTTXXmjwYM/RByXKO/u9g7eldjn0BOkP84Q7xjFFWG2YaaS0fHKWHEkDrUBGrLYG+G8GBQayxGdu739WUjX+YgdcAijgz+33lzvX7zYOxpXb8XTXWPfmR+qBku1cBKBYqqwBWqRTXQ1h6TGBvlGMgINZmuTu2/qyUafzCnVG18zu8YwpVhtl2nUumvgEy6EAH+YEQHz+rCXglai05a2SFqtNEEbws8h1G/njM4FMXpRkO3KBUlNirlJG8gU1AqO2HZO8H3zI4s2GyVzD7y2k6baVJaoR0bJ7I7DmFu/OUm7actuWeQtXirUWqDrtPZAfPBwl4IUvKcsSopUq02hQNCknkNdKRL8wzF9mQ7fS6yxV1taXUpuryw5prg7MHC5xoNnMdnHHEJ5VIVMoWFfdBMWBeHOfPCX7TlCUU2V8l5eCgnsgPnT5qdsvynLCqwLtNt91ttd1btKc8ZjAZi8oyHbwm4psVcEk0CiKbumHOng5MfNKGctWYJ0OlFRUNidLt33dYsDOGuDF3nrTlqlWm0r5CsOrJT2EQHzqMJdKErDTlqyEoVabVKJoAk8prGXzE/cpOQ7cgAqTYqqQdxUKaAw65Lg9MDDcNaLZvYm2XHE1FUoS6tRUeojtjrNYS7x6fctNj0uwhtXjLShwEDtEB8+DB3iEHKco6aNm00WSK0Qf4tAd0e/Mj+33lzvf7zYVsaV2/F011h4ymAPiUwdBbIVLONF4ad7CWXEknXnUB1xsqwV4rxc2GkwhIa1/eUlVIIH8xpAIYYI/sd5c77+72Dt6V2PG010jw4O8AsllwBrRw2GiCBWi/F054fTeDPXYPsH6slQe/wBhMrZr/NpGtN4A+ZbGEhs3TK1lkVG2CwhOnNqDAJE4HMXJTku3LBKBYqqwACSkU1FCN3PE+GYDMrcTY07o6lBUEKOWsKTUnpTUHXmh8rwp0zuHLtNrLD6XDyJUptoAH0lJHVGxwNw5xkTeYkpzJyYcT0oVZarroYDSwbgrPNPocdxJx5tJNzSm0JCwQQKkCooSD1RbxBBAEEEEAUgpBBAEeUj2CA8pHtIIIApBSCCAKQQQQHlI9pBBAFI8pHsEAUjykewQBSCkEEB5SPYIIAggg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AutoShape 20" descr="data:image/jpg;base64,/9j/4AAQSkZJRgABAQAAAQABAAD/2wCEAAkGBhQSEBUUEhQUFRUUFxUXFxQUFxQVFBUVFxUXFhgVFBUXHSYeFx0jGRQUHy8gIycpLCwsFR4xNTAqNSYrLCkBCQoKDgwOFw8PFCkYFBwpKSkpKSkpKSkpKSkpKSkpKSkpKSkpKSkpKSkpKSkpKSkpKSkpKSkpKSkpKSkpKSkpKf/AABEIAL0AvwMBIgACEQEDEQH/xAAcAAACAgMBAQAAAAAAAAAAAAAABwMGAgQFAQj/xABJEAABAgQDAgcLCQcEAwEAAAABAgMABBESBRMhIjEGFEFRYYGRFyMyUlNUcXOTsbIHFRYkcpKh0dIlM0KCg9PwQ2JjwbPC4TX/xAAYAQEBAQEBAAAAAAAAAAAAAAAAAQIDBP/EABwRAQEBAQEBAQEBAAAAAAAAAAABERICITFRQf/aAAwDAQACEQMRAD8AeEEEEAQRhnp11Gzv6I8EwnZ1G1u6eWAkgiPjCdrUbPhdHpj3OFQKiqt3T6IDOCI+MpoTUUSaE8xj3NFQK6kVA6OeAzgiIzKaFVRQGhPTupGWaLra60rTlpzwGcERGZTQmooDQnp3UjLNFba60rTo54DOCIuMppW4UrSvTWlO2Ms4VpUVAqR0c8BnBEQmU0BqKE0B5zGWcKkVFRv6IDOCIxMpok1FFeCef0QZ6ddRs7+j0wEkER56dNRtbun0QGYTqajZ8Lo9MBJBGGcKgVFTqBzwNuhVaGtDQ+mAzggggCIpmYCElStw301jJ3wTU0FDrzab4oXGpYkBE864qujaltWqPMQE1gO8cTRc8drvgAGnQd8YpxJHeN/e/C06KaRyL4gnJlSUm0AqJASDuJJFK01gO6cRTR8a98NRp0cvNEgxRN7R1ogEHTlIG6K6JWd8mz95cHFp3ybP3lxvipruKn0lt1OtVqJGnJpv7In+dkZqF60Si06cp5ornFZ3ybP3lwcVnfJsfeXDiq7hnk5Ska1K7t3ITGwMXRnX7VLLd3LFb4rO+TZ+8uDis75Nn7y4cUdtU+nJWjWqllQ00pUH/qNkYujOC6KoEW7taxXOKzvk2e1ceSkws3BwJC0qIISSRzileiJfNg7fHk5IRrULu3aUrWNn52RnKXrQotGnLFbmHXSpKGUoUo1JvKgKDmp0wcVnfJs/eXCebR3BPpym061QoKOnICTp2xN86ozHFbVFpoNOWkV3is75NjtXBxWd8mz95cXijvJxFNrI1q2anT/KxkcTRV7f3wUGnRTXtiv8VnfJs/eXBxWd8mx95cOKLAMTR3nf3vfp0U0jE4im14a98Omnvjg8WnfJs/eXGLjE6ATls6Anwl80OKmrIMURe0raohJB01rSkZyOMoRfdXaWVVpoAeUmK8xMXICucDt5ae7qjO/orzDnPIIwq2y+PMOKCUPNqUdwCgSfRzxvxXcMExmpvlGW08q0qbJTpyUFTrFiEBiutDTfTT0xUZxc3YcxlhKP4lIWCqmmoFu+La/S1Vd1DWm+lNaQuFPSf+m5NFf8IWpdleZQpugNi+InlVLY/wCRHxRhfGIVVbXrW/iiz9F5DcGXGxZBZHftnGvlwZcbFkFkOzGvlwZcbFkFkOzEGXFOfNJh77f/AKiLxZFDn1Umn/tj4RGPd2LG3g+s2n1aveItOXFV4Nms4PVr+JMXKyL49ZCtfLgy42LILI12mNfLgy42LILIdmNfLiKZb2FfZPujdsiKZRsK+yr3GHYosgvvafR+cTlY5TQcp5QOUjppGhIud7T6I2A4ailK1FK7q10r0VjhWnUwGYkzMNhqamFr1olawUnZ5QExdhFew1ydLqc0S2XrWxZKtx8HZHLFhEQYuVoab6aV3V5KxS8QdncpWa5KqR/EEK2yNNwt3xc3/BVUEihqBvIpuELKZ4pabJWaQsblrz7EnTVVTSAjzIyYX31n1rfxRp5kesr7416xHvhA2KRpT+MsMKSl11tsq8ELUBXWlddwrpU010jYbcoOiK/iEi8mYmFtsImBMttoGYpKUtlAUkpdSrVTZuu2amtwpuMavwddzGmEvBlTrYdNKNlQvJIqBTnPIN5iNrhFLKWUJfZK03VSFpJFnh1FeShrzRxJnBHyl6XDaSl+YD3GQpNEJzELNyDtFaLLU00oE6ihjXTwRmAEkkrF04clS05bKni9lut0SCSAu0pJ3OE7xE0WfD8aYfrkPNu0AJy1BWh3HSNhiaQtS0pUlSmyErSCCUKKQoBQ5DQg9ccXglJvtNWOofqltsd9ebcSVJTQhFuqdefojV4OcHpmXfS64tC89C+MJCQmxwrLyDdU5tpccbrQaEc0NFqthc4wqk4+P94+EQxVOwscbc+uP/aHwiL/AIOrwRV9d/pL7bkxeiIXXBNVZwerV70wwkvc8JPg1G8aZU8WQ62XRWrYUL9BUi3nA3jeKisRtcJJZV9H2TlAqWb00SkaFRPig1F27TfHGlcIfDXFcpATfMETZUkkB3NKVto8IO99oa0GitdaRpz+ATL7CWshLJYlnmQQ4mji1tBtKWiPBb0C9obwnTfE0WMcJpUoKxMMlCSEqVmJolSvBSTyEndG5JzzbyL2lpWipFySCNOmKlinBeYvWUqceJclVpdLqUPhtpSypkGgSLStSwqmuYQdwjrTMlMOSKmU5iHXKtlTziHFoQtVFuXI0VRBVROmoENHZk5pDraXG1JWhQqlaCFJUOcEb4zmU7Cvsq9xjk8GsLclg62soLeZe0UAIACxVTYbBNoSsKO/ULjpTj2wqnMdeqLAsZNewP8AOUxMXBy1py0305aRoSzmwOv3mJkOmooQDUUJ3A10J6BGRYuD5k+Mt5SJoLqaFzOs3HfdpF7EVfCVzecjNmpZaKmqGztnQ7tItEBi74J1podTuGm8wvcUXMZK75+XdTTVtA2lDTQawwXvBOldDpz6boVuIttBpRGFuMmmjprRG7a1/wA1gOZmRJKL78z61HvjQLkT4e59YZ9aj3wDjtgCYkAgtjejwKPPHuYeiC2C2CPMwxirWM7YLYCO2FdwhVSdf+0n4BDVpCk4UqpPv+lPwiJarpcCVVnf6avemGLbC24AKrPf0lfEIZtsWUYARleY9tgtggzD0R5eY9tgth8GBERTKdhX2T7o2LYjmRsK+yfdBScYc2e33xIlwV1BI5QK1I5hTlO6NFlzTrPviVtzaGtuoorxTXRXVvjAu3B5uX4y3Zh8w0qpo4vNtTsnU3abtOuL2IpeBOuGYRdiTT4qe9JAqvZOnhdfVF0EBg94J1podebp6oVmKP8AeF/tXP2f3NpF48Xf/lIabvgnSuh059N0K3GkuiXcKsJbYFNXkluqNRtDSvPAVbNifD5kJfZUohKUuoJUTQAV3k8gjm5keKUDodYB3jhjI+eSvtmvzj36YyPnkr7Zr84RXFkeKnsEHF0eKnsEND1+mMj55K+2a/OD6YyPnkr7Zr84RXF0eKnsEHF0eKnsEND1+mMj55K+2a/OD6YyPnkr7Zr84RXF0eKnsEHF0eKnsEND1+mMj55K+2a/VCt4TTqHJ15ba0rQopopBCknZA0I0O6K5xZHip7BEqCBuFPRAWvgLibTM4VPOIbTlqFzighNbhpU8sMX6YyPnkr7Zr84RzlqvCAPpiPi6PFT2CAev0xkfPJX2zX5wfTGR88lfbNfnCK4ujxU9gg4ujxU9ghoev0xkfPJX2zX5wfTGR88lfbNfnCK4ujxU9gg4ujxU9ghoev0xkfPJX2zX5xHMcL5IoUBOS24/wCs1+cI7i6PFT2CDIR4o7BDRvNO6dZ95/8AkTNObQ0u1Ts+NqNnr3RohyM2XdobVuo2vF18Lq39UAzOD6KTLf7KyNT37Z2Nk6/9dcXoQvuDjzRmm7cVcfJJoyQqi9k769FTDBEBHMeAqpoKHXm039UJzFXpXIXl4nMPKpo0sLtXqNFVSPx5ocrtbTQAmhoDuJ5jCs4SNz4lHS9Iybbdu042U3pFd6RWta++AoOZE0k3mOtorS9aU15qnfHPzI38AVWcl/XN++LP0X8fJmnyyvwg7mSfKq7BF+DcGXHozyyoPcyT5VXYIO5knyquwRfsuDLhnn+Cg9zJPlVdgg7mSfKq7BF+y4MuGef4KD3Mk+VV2CKTjUlxeYcaqTYRr6QD/wBw9MuEjw6VTEnx0o+BMY9yZ8WDg3hBm38oKtogqrv5QKfjFo7mavLfhHJ+Ss1nlepV8aYbeXF8SZ9KXXczV5b8IO5mry34QxcuDLjeeULruZq8t+EHczV5b8IYuXBlwzyF13M1eW/CMXPk2UEk5u4Hkhj5cRzDewr0H3RLPIQQd/LsJH/USS7hvTQBRuTRJ3KNwok9B3Ro37/Sr3mM2XBcKkgVFSN4FRqOkR5q0cmBNzXGEZmGy7CKmrqCi9Aod1Omg9BMXaFhwUekTOtZM9NuuVVa24F2K2FeFVIG4GGcIDCYpYqtQKGpG8CmtIReKu4cWF5L88py3YS7flkk7l6bvyh7OVoaUrQ0ruryVhVcKfnPiT+fxDLs28oHMpUeDtb6wCxzI6XBlVZ6VH/O37442ZHT4Ku0n5U/87fviwfSFkFkSJ1EcrEeEaGnFIy3XChKVuFpAVlIUSAVCoJrao2pBNATSNajo2QWRyneFDaXCkpdKEuJaW+EpyUOKoLVEkKoCpIKgkpBNCQa0hRwwbqLm30pKnkpcUlFi1MhZWlNFlVaNrpUCtu+HQ7dkFkaWD4zxhNwadQkpSpJcygFBQBFAhaiNDygRlh+NtvPPNIuuYICqghJrUVQT4QCkqSTyFJEOht2QhflDVTE5j0o+BMfQFsfPnylqpisx6Uf+NMLfg7HyQaz6/UK+NMOTLhMfIy4PnByvKwrtvTDtthL8EOXBlxz2uEjKnLAV0uUgOFC8krQCVoD1LSRarl/hUNaGkCeGEuUqUS4lIbU6Cpp1IdaTqpbNR3wUIOnIpPPDodfLgy45SuFjIBuDwUktjLUy8HTmFQQUt0qoEoWKjTYMdGWnkrbLlFoSKk5qFNqAG8lKgDTph0JMuI5hGwr7J9xjzCMTbmWUvNKKkLrQkFJ0NCClWqSCDoQI2JhOwr7J9xh0PmIr1P2lfEYklFnMRbQqvRaDuKrhQHorGotep+0r3mPWXBcm6tLk1pvpcK06aVjCnxgicS4wjPl5FDVTcpquYBQ0t156dUXIQqOB/zbx5ni4ns2qrM0Ky62KrdrzVp1Q1xARzAFiq1pQ1pvpTWnTCExpOGCXcLEtPIdt2FOg5aT/v2t3JD8e8E0IBoaE7geQmFHwrOI8Sezp+Sdbs2m20ovWKjRNOWAVd0dPgsfr0r65HvjkVjqcFD9flfXI98IPphBIjkTuDOl5xyXeS1npQly5F6klAKQ4ybgAq002gRok03iO1bBbHSyVHCf4KuKvbDyeLOuh5aCirtbkrWhLlaWqUmpJTUXKpyUha4BJQQtCkpdPGQ45YO+ImCtRBHIpKlJIVWtEkHQxY6R7U88ZxXF4NcHFyqLfq472hFzLRbUooFApZuN3o5yYjwjgiJZxpxLqitKHEPXKWoOlxQcUpKVKIa77VVEim0Ryx3o8pDAKc5o+evlKP7Uf/p/AI+hqR87/Kcf2q//AE/gEW/iOv8AI2az6/Un4xDvQ5TphH/Ip/8AoOepPxph42wn4qvyuAvhBl8xsSxL1SArPUh285ZrsptU5W8VraNN8a05wSmX2Q084yA2w6y2pAXVanG8rMcH8ICP4U11O/QRabY9BMTBU8Q4BHvgZLZQtxh2x0ulQU0VXIzQSuwghQH8KivkVp0XeDy1ySpbvbIWbV5SlkZSlDMCVL1vUi5NeS6O5ceePDXnhg5uC4QqWLwzCttxeYm81WlSkgOAkUFCUhQ00uVG7NOGxXoPuiS2I5hOwr0GLkg+WnFbSvtK+IxJJqOYi2gVeihO4KvFCeitI13TtK+0r4jGUvS9NwJFyagbyKioHSRWMB/YH85cYRnzEitqpvS0mjhFppaa+NQ+isXWFRwQaw8TzOTh86y5VVrrtctGwqpVtneNN28iGuICOYAsVUVFDUc4pu64Q+OsyYlnC3hM0wsJ2Xl1CWzUbStfT2w+XvBOtNDrzab+qE1wnffMm9fjTEwmzVhAYucFRsgjWvLAK+kdXgmPr8r65v3xyhG9gU8lmaYdXWxtxK1WiptG+g5TAfUoEe2wve7nh3NM+xP6oO7ph3NM+xP6ouhhWwWwve7ph3NM+xP6oO7ph3NM+xP6oaGFbBbC97umHc0z7E/qg7umHc0z7E/qhoYVI+dflQH7Wf8A6fwCGT3dMP5pn2J/VCn4aY23Nzzr7N1i7KXpsVsoANRyaiAsvyJj9oL9SfjTDzpHz18mPCSXkpxbsysoQWikEIWvauSaUSCRuhp92TCvOFexmP7cBc7YLYpndlwrzhXsZj+3B3ZcK84V7GY/tw0XO2C2KZ3ZcL84V7GY/twd2XC/OFexmP7cNFztiOYGwr0GKh3ZcK84V7GY/txg98sWFlJAmFVI8jMfohoQb3hq+0v4jGcpXMRQhJvRRR3JNwoo9AOvVEbiqqURuKlEegqJ9xEZywF6ai4XJ2fGFw2evd1xA+OD7k4ZlvNxWUfRVVWW0sha9lWiSkV0ND1RfBCw4KNMccaswZ2WVVVH1HRvZVqfd1wzxAYPCqTpXQ6c+m6FBwhwAmVdCMFS0qzRxDtykGo1CQkV6ocUeGA+VhgcxcUZLtyQFKTYq4JNaKIpoNDGAwl4pQoNOWuEBCrVUWTuCTynQ9kfQrWFujE5t202OSzKEK5FLSXKp/EdsciT4PvpkMJbKDfLzDKnU6bCUpcBJ15LhAJL5kfqsZLtWwCsWKqgEVqrTTTXXmjwYM/RByXKO/u9g7eldjn0BOkP84Q7xjFFWG2YaaS0fHKWHEkDrUBGrLYG+G8GBQayxGdu739WUjX+YgdcAijgz+33lzvX7zYOxpXb8XTXWPfmR+qBku1cBKBYqqwBWqRTXQ1h6TGBvlGMgINZmuTu2/qyUafzCnVG18zu8YwpVhtl2nUumvgEy6EAH+YEQHz+rCXglai05a2SFqtNEEbws8h1G/njM4FMXpRkO3KBUlNirlJG8gU1AqO2HZO8H3zI4s2GyVzD7y2k6baVJaoR0bJ7I7DmFu/OUm7actuWeQtXirUWqDrtPZAfPBwl4IUvKcsSopUq02hQNCknkNdKRL8wzF9mQ7fS6yxV1taXUpuryw5prg7MHC5xoNnMdnHHEJ5VIVMoWFfdBMWBeHOfPCX7TlCUU2V8l5eCgnsgPnT5qdsvynLCqwLtNt91ttd1btKc8ZjAZi8oyHbwm4psVcEk0CiKbumHOng5MfNKGctWYJ0OlFRUNidLt33dYsDOGuDF3nrTlqlWm0r5CsOrJT2EQHzqMJdKErDTlqyEoVabVKJoAk8prGXzE/cpOQ7cgAqTYqqQdxUKaAw65Lg9MDDcNaLZvYm2XHE1FUoS6tRUeojtjrNYS7x6fctNj0uwhtXjLShwEDtEB8+DB3iEHKco6aNm00WSK0Qf4tAd0e/Mj+33lzvf7zYVsaV2/F011h4ymAPiUwdBbIVLONF4ad7CWXEknXnUB1xsqwV4rxc2GkwhIa1/eUlVIIH8xpAIYYI/sd5c77+72Dt6V2PG010jw4O8AsllwBrRw2GiCBWi/F054fTeDPXYPsH6slQe/wBhMrZr/NpGtN4A+ZbGEhs3TK1lkVG2CwhOnNqDAJE4HMXJTku3LBKBYqqwACSkU1FCN3PE+GYDMrcTY07o6lBUEKOWsKTUnpTUHXmh8rwp0zuHLtNrLD6XDyJUptoAH0lJHVGxwNw5xkTeYkpzJyYcT0oVZarroYDSwbgrPNPocdxJx5tJNzSm0JCwQQKkCooSD1RbxBBAEEEEAUgpBBAEeUj2CA8pHtIIIApBSCCAKQQQQHlI9pBBAFI8pHsEAUjykewQBSCkEEB5SPYIIAggg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AutoShape 22" descr="data:image/jpg;base64,/9j/4AAQSkZJRgABAQAAAQABAAD/2wCEAAkGBhQSEBUUEhQUFRUUFxUXFxQUFxQVFBUVFxUXFhgVFBUXHSYeFx0jGRQUHy8gIycpLCwsFR4xNTAqNSYrLCkBCQoKDgwOFw8PFCkYFBwpKSkpKSkpKSkpKSkpKSkpKSkpKSkpKSkpKSkpKSkpKSkpKSkpKSkpKSkpKSkpKSkpKf/AABEIAL0AvwMBIgACEQEDEQH/xAAcAAACAgMBAQAAAAAAAAAAAAAABwMGAgQFAQj/xABJEAABAgQDAgcLCQcEAwEAAAABAgMABBESBRMhIjEGFEFRYYGRFyMyUlNUcXOTsbIHFRYkcpKh0dIlM0KCg9PwQ2JjwbPC4TX/xAAYAQEBAQEBAAAAAAAAAAAAAAAAAQIDBP/EABwRAQEBAQEBAQEBAAAAAAAAAAABERICITFRQf/aAAwDAQACEQMRAD8AeEEEEAQRhnp11Gzv6I8EwnZ1G1u6eWAkgiPjCdrUbPhdHpj3OFQKiqt3T6IDOCI+MpoTUUSaE8xj3NFQK6kVA6OeAzgiIzKaFVRQGhPTupGWaLra60rTlpzwGcERGZTQmooDQnp3UjLNFba60rTo54DOCIuMppW4UrSvTWlO2Ms4VpUVAqR0c8BnBEQmU0BqKE0B5zGWcKkVFRv6IDOCIxMpok1FFeCef0QZ6ddRs7+j0wEkER56dNRtbun0QGYTqajZ8Lo9MBJBGGcKgVFTqBzwNuhVaGtDQ+mAzggggCIpmYCElStw301jJ3wTU0FDrzab4oXGpYkBE864qujaltWqPMQE1gO8cTRc8drvgAGnQd8YpxJHeN/e/C06KaRyL4gnJlSUm0AqJASDuJJFK01gO6cRTR8a98NRp0cvNEgxRN7R1ogEHTlIG6K6JWd8mz95cHFp3ybP3lxvipruKn0lt1OtVqJGnJpv7In+dkZqF60Si06cp5ornFZ3ybP3lwcVnfJsfeXDiq7hnk5Ska1K7t3ITGwMXRnX7VLLd3LFb4rO+TZ+8uDis75Nn7y4cUdtU+nJWjWqllQ00pUH/qNkYujOC6KoEW7taxXOKzvk2e1ceSkws3BwJC0qIISSRzileiJfNg7fHk5IRrULu3aUrWNn52RnKXrQotGnLFbmHXSpKGUoUo1JvKgKDmp0wcVnfJs/eXCebR3BPpym061QoKOnICTp2xN86ozHFbVFpoNOWkV3is75NjtXBxWd8mz95cXijvJxFNrI1q2anT/KxkcTRV7f3wUGnRTXtiv8VnfJs/eXBxWd8mx95cOKLAMTR3nf3vfp0U0jE4im14a98Omnvjg8WnfJs/eXGLjE6ATls6Anwl80OKmrIMURe0raohJB01rSkZyOMoRfdXaWVVpoAeUmK8xMXICucDt5ae7qjO/orzDnPIIwq2y+PMOKCUPNqUdwCgSfRzxvxXcMExmpvlGW08q0qbJTpyUFTrFiEBiutDTfTT0xUZxc3YcxlhKP4lIWCqmmoFu+La/S1Vd1DWm+lNaQuFPSf+m5NFf8IWpdleZQpugNi+InlVLY/wCRHxRhfGIVVbXrW/iiz9F5DcGXGxZBZHftnGvlwZcbFkFkOzGvlwZcbFkFkOzEGXFOfNJh77f/AKiLxZFDn1Umn/tj4RGPd2LG3g+s2n1aveItOXFV4Nms4PVr+JMXKyL49ZCtfLgy42LILI12mNfLgy42LILIdmNfLiKZb2FfZPujdsiKZRsK+yr3GHYosgvvafR+cTlY5TQcp5QOUjppGhIud7T6I2A4ailK1FK7q10r0VjhWnUwGYkzMNhqamFr1olawUnZ5QExdhFew1ydLqc0S2XrWxZKtx8HZHLFhEQYuVoab6aV3V5KxS8QdncpWa5KqR/EEK2yNNwt3xc3/BVUEihqBvIpuELKZ4pabJWaQsblrz7EnTVVTSAjzIyYX31n1rfxRp5kesr7416xHvhA2KRpT+MsMKSl11tsq8ELUBXWlddwrpU010jYbcoOiK/iEi8mYmFtsImBMttoGYpKUtlAUkpdSrVTZuu2amtwpuMavwddzGmEvBlTrYdNKNlQvJIqBTnPIN5iNrhFLKWUJfZK03VSFpJFnh1FeShrzRxJnBHyl6XDaSl+YD3GQpNEJzELNyDtFaLLU00oE6ihjXTwRmAEkkrF04clS05bKni9lut0SCSAu0pJ3OE7xE0WfD8aYfrkPNu0AJy1BWh3HSNhiaQtS0pUlSmyErSCCUKKQoBQ5DQg9ccXglJvtNWOofqltsd9ebcSVJTQhFuqdefojV4OcHpmXfS64tC89C+MJCQmxwrLyDdU5tpccbrQaEc0NFqthc4wqk4+P94+EQxVOwscbc+uP/aHwiL/AIOrwRV9d/pL7bkxeiIXXBNVZwerV70wwkvc8JPg1G8aZU8WQ62XRWrYUL9BUi3nA3jeKisRtcJJZV9H2TlAqWb00SkaFRPig1F27TfHGlcIfDXFcpATfMETZUkkB3NKVto8IO99oa0GitdaRpz+ATL7CWshLJYlnmQQ4mji1tBtKWiPBb0C9obwnTfE0WMcJpUoKxMMlCSEqVmJolSvBSTyEndG5JzzbyL2lpWipFySCNOmKlinBeYvWUqceJclVpdLqUPhtpSypkGgSLStSwqmuYQdwjrTMlMOSKmU5iHXKtlTziHFoQtVFuXI0VRBVROmoENHZk5pDraXG1JWhQqlaCFJUOcEb4zmU7Cvsq9xjk8GsLclg62soLeZe0UAIACxVTYbBNoSsKO/ULjpTj2wqnMdeqLAsZNewP8AOUxMXBy1py0305aRoSzmwOv3mJkOmooQDUUJ3A10J6BGRYuD5k+Mt5SJoLqaFzOs3HfdpF7EVfCVzecjNmpZaKmqGztnQ7tItEBi74J1podTuGm8wvcUXMZK75+XdTTVtA2lDTQawwXvBOldDpz6boVuIttBpRGFuMmmjprRG7a1/wA1gOZmRJKL78z61HvjQLkT4e59YZ9aj3wDjtgCYkAgtjejwKPPHuYeiC2C2CPMwxirWM7YLYCO2FdwhVSdf+0n4BDVpCk4UqpPv+lPwiJarpcCVVnf6avemGLbC24AKrPf0lfEIZtsWUYARleY9tgtggzD0R5eY9tgth8GBERTKdhX2T7o2LYjmRsK+yfdBScYc2e33xIlwV1BI5QK1I5hTlO6NFlzTrPviVtzaGtuoorxTXRXVvjAu3B5uX4y3Zh8w0qpo4vNtTsnU3abtOuL2IpeBOuGYRdiTT4qe9JAqvZOnhdfVF0EBg94J1podebp6oVmKP8AeF/tXP2f3NpF48Xf/lIabvgnSuh059N0K3GkuiXcKsJbYFNXkluqNRtDSvPAVbNifD5kJfZUohKUuoJUTQAV3k8gjm5keKUDodYB3jhjI+eSvtmvzj36YyPnkr7Zr84RXFkeKnsEHF0eKnsEND1+mMj55K+2a/OD6YyPnkr7Zr84RXF0eKnsEHF0eKnsEND1+mMj55K+2a/OD6YyPnkr7Zr84RXF0eKnsEHF0eKnsEND1+mMj55K+2a/VCt4TTqHJ15ba0rQopopBCknZA0I0O6K5xZHip7BEqCBuFPRAWvgLibTM4VPOIbTlqFzighNbhpU8sMX6YyPnkr7Zr84RzlqvCAPpiPi6PFT2CAev0xkfPJX2zX5wfTGR88lfbNfnCK4ujxU9gg4ujxU9ghoev0xkfPJX2zX5wfTGR88lfbNfnCK4ujxU9gg4ujxU9ghoev0xkfPJX2zX5xHMcL5IoUBOS24/wCs1+cI7i6PFT2CDIR4o7BDRvNO6dZ95/8AkTNObQ0u1Ts+NqNnr3RohyM2XdobVuo2vF18Lq39UAzOD6KTLf7KyNT37Z2Nk6/9dcXoQvuDjzRmm7cVcfJJoyQqi9k769FTDBEBHMeAqpoKHXm039UJzFXpXIXl4nMPKpo0sLtXqNFVSPx5ocrtbTQAmhoDuJ5jCs4SNz4lHS9Iybbdu042U3pFd6RWta++AoOZE0k3mOtorS9aU15qnfHPzI38AVWcl/XN++LP0X8fJmnyyvwg7mSfKq7BF+DcGXHozyyoPcyT5VXYIO5knyquwRfsuDLhnn+Cg9zJPlVdgg7mSfKq7BF+y4MuGef4KD3Mk+VV2CKTjUlxeYcaqTYRr6QD/wBw9MuEjw6VTEnx0o+BMY9yZ8WDg3hBm38oKtogqrv5QKfjFo7mavLfhHJ+Ss1nlepV8aYbeXF8SZ9KXXczV5b8IO5mry34QxcuDLjeeULruZq8t+EHczV5b8IYuXBlwzyF13M1eW/CMXPk2UEk5u4Hkhj5cRzDewr0H3RLPIQQd/LsJH/USS7hvTQBRuTRJ3KNwok9B3Ro37/Sr3mM2XBcKkgVFSN4FRqOkR5q0cmBNzXGEZmGy7CKmrqCi9Aod1Omg9BMXaFhwUekTOtZM9NuuVVa24F2K2FeFVIG4GGcIDCYpYqtQKGpG8CmtIReKu4cWF5L88py3YS7flkk7l6bvyh7OVoaUrQ0ruryVhVcKfnPiT+fxDLs28oHMpUeDtb6wCxzI6XBlVZ6VH/O37442ZHT4Ku0n5U/87fviwfSFkFkSJ1EcrEeEaGnFIy3XChKVuFpAVlIUSAVCoJrao2pBNATSNajo2QWRyneFDaXCkpdKEuJaW+EpyUOKoLVEkKoCpIKgkpBNCQa0hRwwbqLm30pKnkpcUlFi1MhZWlNFlVaNrpUCtu+HQ7dkFkaWD4zxhNwadQkpSpJcygFBQBFAhaiNDygRlh+NtvPPNIuuYICqghJrUVQT4QCkqSTyFJEOht2QhflDVTE5j0o+BMfQFsfPnylqpisx6Uf+NMLfg7HyQaz6/UK+NMOTLhMfIy4PnByvKwrtvTDtthL8EOXBlxz2uEjKnLAV0uUgOFC8krQCVoD1LSRarl/hUNaGkCeGEuUqUS4lIbU6Cpp1IdaTqpbNR3wUIOnIpPPDodfLgy45SuFjIBuDwUktjLUy8HTmFQQUt0qoEoWKjTYMdGWnkrbLlFoSKk5qFNqAG8lKgDTph0JMuI5hGwr7J9xjzCMTbmWUvNKKkLrQkFJ0NCClWqSCDoQI2JhOwr7J9xh0PmIr1P2lfEYklFnMRbQqvRaDuKrhQHorGotep+0r3mPWXBcm6tLk1pvpcK06aVjCnxgicS4wjPl5FDVTcpquYBQ0t156dUXIQqOB/zbx5ni4ns2qrM0Ky62KrdrzVp1Q1xARzAFiq1pQ1pvpTWnTCExpOGCXcLEtPIdt2FOg5aT/v2t3JD8e8E0IBoaE7geQmFHwrOI8Sezp+Sdbs2m20ovWKjRNOWAVd0dPgsfr0r65HvjkVjqcFD9flfXI98IPphBIjkTuDOl5xyXeS1npQly5F6klAKQ4ybgAq002gRok03iO1bBbHSyVHCf4KuKvbDyeLOuh5aCirtbkrWhLlaWqUmpJTUXKpyUha4BJQQtCkpdPGQ45YO+ImCtRBHIpKlJIVWtEkHQxY6R7U88ZxXF4NcHFyqLfq472hFzLRbUooFApZuN3o5yYjwjgiJZxpxLqitKHEPXKWoOlxQcUpKVKIa77VVEim0Ryx3o8pDAKc5o+evlKP7Uf/p/AI+hqR87/Kcf2q//AE/gEW/iOv8AI2az6/Un4xDvQ5TphH/Ip/8AoOepPxph42wn4qvyuAvhBl8xsSxL1SArPUh285ZrsptU5W8VraNN8a05wSmX2Q084yA2w6y2pAXVanG8rMcH8ICP4U11O/QRabY9BMTBU8Q4BHvgZLZQtxh2x0ulQU0VXIzQSuwghQH8KivkVp0XeDy1ySpbvbIWbV5SlkZSlDMCVL1vUi5NeS6O5ceePDXnhg5uC4QqWLwzCttxeYm81WlSkgOAkUFCUhQ00uVG7NOGxXoPuiS2I5hOwr0GLkg+WnFbSvtK+IxJJqOYi2gVeihO4KvFCeitI13TtK+0r4jGUvS9NwJFyagbyKioHSRWMB/YH85cYRnzEitqpvS0mjhFppaa+NQ+isXWFRwQaw8TzOTh86y5VVrrtctGwqpVtneNN28iGuICOYAsVUVFDUc4pu64Q+OsyYlnC3hM0wsJ2Xl1CWzUbStfT2w+XvBOtNDrzab+qE1wnffMm9fjTEwmzVhAYucFRsgjWvLAK+kdXgmPr8r65v3xyhG9gU8lmaYdXWxtxK1WiptG+g5TAfUoEe2wve7nh3NM+xP6oO7ph3NM+xP6ouhhWwWwve7ph3NM+xP6oO7ph3NM+xP6oaGFbBbC97umHc0z7E/qg7umHc0z7E/qhoYVI+dflQH7Wf8A6fwCGT3dMP5pn2J/VCn4aY23Nzzr7N1i7KXpsVsoANRyaiAsvyJj9oL9SfjTDzpHz18mPCSXkpxbsysoQWikEIWvauSaUSCRuhp92TCvOFexmP7cBc7YLYpndlwrzhXsZj+3B3ZcK84V7GY/tw0XO2C2KZ3ZcL84V7GY/twd2XC/OFexmP7cNFztiOYGwr0GKh3ZcK84V7GY/txg98sWFlJAmFVI8jMfohoQb3hq+0v4jGcpXMRQhJvRRR3JNwoo9AOvVEbiqqURuKlEegqJ9xEZywF6ai4XJ2fGFw2evd1xA+OD7k4ZlvNxWUfRVVWW0sha9lWiSkV0ND1RfBCw4KNMccaswZ2WVVVH1HRvZVqfd1wzxAYPCqTpXQ6c+m6FBwhwAmVdCMFS0qzRxDtykGo1CQkV6ocUeGA+VhgcxcUZLtyQFKTYq4JNaKIpoNDGAwl4pQoNOWuEBCrVUWTuCTynQ9kfQrWFujE5t202OSzKEK5FLSXKp/EdsciT4PvpkMJbKDfLzDKnU6bCUpcBJ15LhAJL5kfqsZLtWwCsWKqgEVqrTTTXXmjwYM/RByXKO/u9g7eldjn0BOkP84Q7xjFFWG2YaaS0fHKWHEkDrUBGrLYG+G8GBQayxGdu739WUjX+YgdcAijgz+33lzvX7zYOxpXb8XTXWPfmR+qBku1cBKBYqqwBWqRTXQ1h6TGBvlGMgINZmuTu2/qyUafzCnVG18zu8YwpVhtl2nUumvgEy6EAH+YEQHz+rCXglai05a2SFqtNEEbws8h1G/njM4FMXpRkO3KBUlNirlJG8gU1AqO2HZO8H3zI4s2GyVzD7y2k6baVJaoR0bJ7I7DmFu/OUm7actuWeQtXirUWqDrtPZAfPBwl4IUvKcsSopUq02hQNCknkNdKRL8wzF9mQ7fS6yxV1taXUpuryw5prg7MHC5xoNnMdnHHEJ5VIVMoWFfdBMWBeHOfPCX7TlCUU2V8l5eCgnsgPnT5qdsvynLCqwLtNt91ttd1btKc8ZjAZi8oyHbwm4psVcEk0CiKbumHOng5MfNKGctWYJ0OlFRUNidLt33dYsDOGuDF3nrTlqlWm0r5CsOrJT2EQHzqMJdKErDTlqyEoVabVKJoAk8prGXzE/cpOQ7cgAqTYqqQdxUKaAw65Lg9MDDcNaLZvYm2XHE1FUoS6tRUeojtjrNYS7x6fctNj0uwhtXjLShwEDtEB8+DB3iEHKco6aNm00WSK0Qf4tAd0e/Mj+33lzvf7zYVsaV2/F011h4ymAPiUwdBbIVLONF4ad7CWXEknXnUB1xsqwV4rxc2GkwhIa1/eUlVIIH8xpAIYYI/sd5c77+72Dt6V2PG010jw4O8AsllwBrRw2GiCBWi/F054fTeDPXYPsH6slQe/wBhMrZr/NpGtN4A+ZbGEhs3TK1lkVG2CwhOnNqDAJE4HMXJTku3LBKBYqqwACSkU1FCN3PE+GYDMrcTY07o6lBUEKOWsKTUnpTUHXmh8rwp0zuHLtNrLD6XDyJUptoAH0lJHVGxwNw5xkTeYkpzJyYcT0oVZarroYDSwbgrPNPocdxJx5tJNzSm0JCwQQKkCooSD1RbxBBAEEEEAUgpBBAEeUj2CA8pHtIIIApBSCCAKQQQQHlI9pBBAFI8pHsEAUjykewQBSCkEEB5SPYIIAggg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4" name="Picture 24" descr="http://moss.csc.ncsu.edu/~mueller/cluster/ps3/doc/CellProgrammingTutorial/BasicsOfCellArchitecture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2276475" cy="225742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6629400" y="21336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chilly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67600" y="21336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chilly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29400" y="29718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chilly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7600" y="29718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chilly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81400" y="1828800"/>
            <a:ext cx="685800" cy="762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419600" y="1828800"/>
            <a:ext cx="685800" cy="762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81400" y="2819400"/>
            <a:ext cx="6858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VM2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19600" y="2819400"/>
            <a:ext cx="6858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581400" y="3810000"/>
            <a:ext cx="685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81400" y="4876800"/>
            <a:ext cx="6858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VM4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419600" y="4876800"/>
            <a:ext cx="6858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VM4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257800" y="4876800"/>
            <a:ext cx="6858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VM4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096000" y="4876800"/>
            <a:ext cx="6858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VM4</a:t>
            </a:r>
            <a:endParaRPr lang="en-US" dirty="0"/>
          </a:p>
        </p:txBody>
      </p:sp>
      <p:pic>
        <p:nvPicPr>
          <p:cNvPr id="25628" name="Picture 28" descr="VKernel Virtualization Manag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943600"/>
            <a:ext cx="2305050" cy="48577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28600" y="18288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CPU Utilization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CPU Ready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CPU Sizing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Typical to see over allocation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Memory Basics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429000"/>
            <a:ext cx="8183880" cy="2590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Memory allocation not as straightforward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VMs hesitant to return unused memory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Memory ballooning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Memory swapping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Active memory vs. consumed memory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#1 constraint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1748" name="Picture 4" descr="VKernel Virtualization Manag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943600"/>
            <a:ext cx="2305050" cy="485775"/>
          </a:xfrm>
          <a:prstGeom prst="rect">
            <a:avLst/>
          </a:prstGeom>
          <a:noFill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914400"/>
            <a:ext cx="24479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914400"/>
            <a:ext cx="3343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01000" cy="914400"/>
          </a:xfrm>
        </p:spPr>
        <p:txBody>
          <a:bodyPr/>
          <a:lstStyle/>
          <a:p>
            <a:r>
              <a:rPr lang="en-US" sz="3200" dirty="0" smtClean="0"/>
              <a:t>Storage and Network Challenges</a:t>
            </a:r>
            <a:endParaRPr lang="en-US" sz="3200" dirty="0"/>
          </a:p>
        </p:txBody>
      </p:sp>
      <p:pic>
        <p:nvPicPr>
          <p:cNvPr id="6146" name="Picture 2" descr="VKernel Virtualization Manag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943600"/>
            <a:ext cx="2305050" cy="485775"/>
          </a:xfrm>
          <a:prstGeom prst="rect">
            <a:avLst/>
          </a:prstGeom>
          <a:noFill/>
        </p:spPr>
      </p:pic>
      <p:pic>
        <p:nvPicPr>
          <p:cNvPr id="6147" name="Picture 3" descr="http://communities.vmware.com/servlet/JiveServlet/downloadImage/102-9279-1-4856/laten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5495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48400" y="2286000"/>
            <a:ext cx="23423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KAVG</a:t>
            </a:r>
          </a:p>
          <a:p>
            <a:r>
              <a:rPr lang="en-US" dirty="0" smtClean="0"/>
              <a:t>Kernel Latency</a:t>
            </a:r>
          </a:p>
          <a:p>
            <a:endParaRPr lang="en-US" dirty="0"/>
          </a:p>
          <a:p>
            <a:r>
              <a:rPr lang="en-US" b="1" dirty="0" smtClean="0"/>
              <a:t>DAVG</a:t>
            </a:r>
          </a:p>
          <a:p>
            <a:r>
              <a:rPr lang="en-US" dirty="0" smtClean="0"/>
              <a:t>Command Latency</a:t>
            </a:r>
          </a:p>
          <a:p>
            <a:endParaRPr lang="en-US" dirty="0"/>
          </a:p>
          <a:p>
            <a:r>
              <a:rPr lang="en-US" b="1" dirty="0" smtClean="0"/>
              <a:t>GAVG</a:t>
            </a:r>
          </a:p>
          <a:p>
            <a:r>
              <a:rPr lang="en-US" dirty="0" smtClean="0"/>
              <a:t>Guest Latency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410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Now add SAN, controller, disk contention and latency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12255</TotalTime>
  <Words>1325</Words>
  <Application>Microsoft Office PowerPoint</Application>
  <PresentationFormat>On-screen Show (4:3)</PresentationFormat>
  <Paragraphs>366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Capacity Management for VMs Right Amount, Usage, Platform   Presented by: Bryan Semple, Chief Marketing Officer, VKernel   </vt:lpstr>
      <vt:lpstr>2 TB NAS</vt:lpstr>
      <vt:lpstr>#1 Provider of Capacity Management Solutions for Virtualized Environments</vt:lpstr>
      <vt:lpstr>Incorrect Capacity Decisions Can Have Dramatic Impact</vt:lpstr>
      <vt:lpstr>Matching Capacity to Performance Used to Be Easy</vt:lpstr>
      <vt:lpstr>Virtualized Data Center Enables Resource Contention</vt:lpstr>
      <vt:lpstr>Some CPU Basics</vt:lpstr>
      <vt:lpstr>Memory Basics</vt:lpstr>
      <vt:lpstr>Storage and Network Challenges</vt:lpstr>
      <vt:lpstr>The Core Challenge</vt:lpstr>
      <vt:lpstr>Monitoring the 20 Metrics</vt:lpstr>
      <vt:lpstr>Solution – Analyze Key Performance Metrics</vt:lpstr>
      <vt:lpstr>More Likely Impact – Too Much Capacity</vt:lpstr>
      <vt:lpstr>CPU is Over Allocated, Memory is Not</vt:lpstr>
      <vt:lpstr>Low Density 50% Cost Premium – CFO Response?</vt:lpstr>
      <vt:lpstr>Hardware Gains Have Really Driven Consolidation Advances</vt:lpstr>
      <vt:lpstr>Solution – Best Placement and Optimize</vt:lpstr>
      <vt:lpstr>Incorrect Capacity Decisions Can Have Dramatic Impact</vt:lpstr>
      <vt:lpstr>Capacity Gets Deployed for Non-Productive Work</vt:lpstr>
      <vt:lpstr>Eliminating Waste</vt:lpstr>
      <vt:lpstr>Incorrect Capacity Decisions Can Have Dramatic Impact</vt:lpstr>
      <vt:lpstr>Scale up or Scale Out? </vt:lpstr>
      <vt:lpstr>Example </vt:lpstr>
      <vt:lpstr>Cheap and Fast Wins the Day – Using Allocation as  a Capacity Measure is Flawed</vt:lpstr>
      <vt:lpstr>Solution – Understand Global Load, Purchase Cheapest Platform</vt:lpstr>
      <vt:lpstr>Keys to Capacity Management</vt:lpstr>
      <vt:lpstr>Scope of Capacity Management Challenges Still Increasing</vt:lpstr>
      <vt:lpstr>Questions?</vt:lpstr>
    </vt:vector>
  </TitlesOfParts>
  <Company>VKernel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McNary</dc:creator>
  <cp:lastModifiedBy>Bryan Semple</cp:lastModifiedBy>
  <cp:revision>606</cp:revision>
  <dcterms:created xsi:type="dcterms:W3CDTF">2009-08-11T20:43:56Z</dcterms:created>
  <dcterms:modified xsi:type="dcterms:W3CDTF">2011-06-28T15:29:37Z</dcterms:modified>
</cp:coreProperties>
</file>